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257" r:id="rId2"/>
    <p:sldId id="258" r:id="rId3"/>
    <p:sldId id="308" r:id="rId4"/>
    <p:sldId id="310" r:id="rId5"/>
    <p:sldId id="311" r:id="rId6"/>
    <p:sldId id="313" r:id="rId7"/>
    <p:sldId id="314" r:id="rId8"/>
    <p:sldId id="315" r:id="rId9"/>
    <p:sldId id="316" r:id="rId10"/>
    <p:sldId id="317" r:id="rId11"/>
    <p:sldId id="324" r:id="rId12"/>
    <p:sldId id="319" r:id="rId13"/>
    <p:sldId id="305" r:id="rId14"/>
    <p:sldId id="321" r:id="rId15"/>
    <p:sldId id="322" r:id="rId16"/>
    <p:sldId id="323" r:id="rId17"/>
    <p:sldId id="286" r:id="rId18"/>
    <p:sldId id="288" r:id="rId19"/>
    <p:sldId id="290" r:id="rId20"/>
    <p:sldId id="300" r:id="rId21"/>
    <p:sldId id="325" r:id="rId22"/>
    <p:sldId id="326" r:id="rId23"/>
    <p:sldId id="327" r:id="rId24"/>
    <p:sldId id="303" r:id="rId25"/>
    <p:sldId id="289" r:id="rId26"/>
    <p:sldId id="292" r:id="rId27"/>
    <p:sldId id="291" r:id="rId28"/>
    <p:sldId id="293" r:id="rId29"/>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Wendling" initials="HW" lastIdx="2" clrIdx="0">
    <p:extLst>
      <p:ext uri="{19B8F6BF-5375-455C-9EA6-DF929625EA0E}">
        <p15:presenceInfo xmlns:p15="http://schemas.microsoft.com/office/powerpoint/2012/main" userId="S-1-5-21-2519616483-365940545-1601823122-31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B7B7B7"/>
    <a:srgbClr val="B8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29" autoAdjust="0"/>
    <p:restoredTop sz="94660"/>
  </p:normalViewPr>
  <p:slideViewPr>
    <p:cSldViewPr snapToGrid="0">
      <p:cViewPr varScale="1">
        <p:scale>
          <a:sx n="59" d="100"/>
          <a:sy n="59" d="100"/>
        </p:scale>
        <p:origin x="3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12T09:56:59.887" idx="2">
    <p:pos x="6573" y="1030"/>
    <p:text>Insert link</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78F38-1E4E-4654-8F3A-8B3844769C12}" type="datetimeFigureOut">
              <a:rPr lang="en-US" smtClean="0"/>
              <a:t>9/20/2019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A08440-E41B-44B6-848F-8C6655AC4E47}" type="slidenum">
              <a:rPr lang="en-US" smtClean="0"/>
              <a:t>‹#›</a:t>
            </a:fld>
            <a:endParaRPr lang="en-US"/>
          </a:p>
        </p:txBody>
      </p:sp>
    </p:spTree>
    <p:extLst>
      <p:ext uri="{BB962C8B-B14F-4D97-AF65-F5344CB8AC3E}">
        <p14:creationId xmlns:p14="http://schemas.microsoft.com/office/powerpoint/2010/main" val="473021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21C552-AEE6-4B38-8A85-05F1121359F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990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21C552-AEE6-4B38-8A85-05F1121359F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150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with Sub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1528064" y="0"/>
            <a:ext cx="3107436" cy="6858000"/>
          </a:xfrm>
          <a:prstGeom prst="rect">
            <a:avLst/>
          </a:prstGeom>
        </p:spPr>
      </p:pic>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56850"/>
          <a:stretch/>
        </p:blipFill>
        <p:spPr>
          <a:xfrm>
            <a:off x="-20321" y="1"/>
            <a:ext cx="1971039" cy="6858000"/>
          </a:xfrm>
          <a:prstGeom prst="rect">
            <a:avLst/>
          </a:prstGeom>
        </p:spPr>
      </p:pic>
      <p:sp>
        <p:nvSpPr>
          <p:cNvPr id="12" name="Text Placeholder 8"/>
          <p:cNvSpPr>
            <a:spLocks noGrp="1"/>
          </p:cNvSpPr>
          <p:nvPr>
            <p:ph type="body" sz="quarter" idx="10" hasCustomPrompt="1"/>
          </p:nvPr>
        </p:nvSpPr>
        <p:spPr>
          <a:xfrm>
            <a:off x="6540501" y="2503715"/>
            <a:ext cx="5230284" cy="1861457"/>
          </a:xfrm>
          <a:prstGeom prst="rect">
            <a:avLst/>
          </a:prstGeom>
        </p:spPr>
        <p:txBody>
          <a:bodyPr vert="horz" anchor="ctr"/>
          <a:lstStyle>
            <a:lvl1pPr marL="0" indent="0">
              <a:lnSpc>
                <a:spcPts val="3400"/>
              </a:lnSpc>
              <a:buNone/>
              <a:defRPr b="0" i="0" cap="all" spc="100" baseline="0">
                <a:solidFill>
                  <a:schemeClr val="accent1"/>
                </a:solidFill>
                <a:latin typeface="Franklin Gothic Book" panose="020B0503020102020204" pitchFamily="34" charset="0"/>
                <a:cs typeface="Franklin Gothic Book" panose="020B0503020102020204" pitchFamily="34" charset="0"/>
              </a:defRPr>
            </a:lvl1pPr>
          </a:lstStyle>
          <a:p>
            <a:pPr lvl="0"/>
            <a:r>
              <a:rPr lang="en-US" dirty="0"/>
              <a:t>TITLE OF PRESENTATION</a:t>
            </a:r>
          </a:p>
        </p:txBody>
      </p:sp>
      <p:sp>
        <p:nvSpPr>
          <p:cNvPr id="16" name="Text Placeholder 15"/>
          <p:cNvSpPr>
            <a:spLocks noGrp="1"/>
          </p:cNvSpPr>
          <p:nvPr>
            <p:ph type="body" sz="quarter" idx="11" hasCustomPrompt="1"/>
          </p:nvPr>
        </p:nvSpPr>
        <p:spPr>
          <a:xfrm>
            <a:off x="6540501" y="4570414"/>
            <a:ext cx="5230284" cy="1779587"/>
          </a:xfrm>
          <a:prstGeom prst="rect">
            <a:avLst/>
          </a:prstGeom>
        </p:spPr>
        <p:txBody>
          <a:bodyPr vert="horz"/>
          <a:lstStyle>
            <a:lvl1pPr marL="0" indent="0">
              <a:lnSpc>
                <a:spcPts val="2600"/>
              </a:lnSpc>
              <a:buNone/>
              <a:defRPr sz="2400" b="0" i="0" cap="all" spc="100" baseline="0">
                <a:solidFill>
                  <a:schemeClr val="accent2"/>
                </a:solidFill>
                <a:latin typeface="+mj-lt"/>
              </a:defRPr>
            </a:lvl1pPr>
          </a:lstStyle>
          <a:p>
            <a:pPr lvl="0"/>
            <a:r>
              <a:rPr lang="en-US" dirty="0"/>
              <a:t>Subtitle of presentation</a:t>
            </a:r>
          </a:p>
        </p:txBody>
      </p:sp>
    </p:spTree>
    <p:extLst>
      <p:ext uri="{BB962C8B-B14F-4D97-AF65-F5344CB8AC3E}">
        <p14:creationId xmlns:p14="http://schemas.microsoft.com/office/powerpoint/2010/main" val="49645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userDrawn="1">
            <p:ph idx="1" hasCustomPrompt="1"/>
          </p:nvPr>
        </p:nvSpPr>
        <p:spPr>
          <a:xfrm>
            <a:off x="925689" y="1599538"/>
            <a:ext cx="10397068" cy="4178830"/>
          </a:xfrm>
          <a:prstGeom prst="rect">
            <a:avLst/>
          </a:prstGeom>
        </p:spPr>
        <p:txBody>
          <a:bodyPr/>
          <a:lstStyle>
            <a:lvl1pPr marL="342900" indent="-342900">
              <a:buClr>
                <a:srgbClr val="C20021"/>
              </a:buClr>
              <a:buFont typeface="Arial"/>
              <a:buChar char="•"/>
              <a:defRPr sz="2200" baseline="0">
                <a:solidFill>
                  <a:schemeClr val="tx1"/>
                </a:solidFill>
                <a:latin typeface="Franklin Gothic Book"/>
                <a:cs typeface="Franklin Gothic Book"/>
              </a:defRPr>
            </a:lvl1pPr>
            <a:lvl2pPr marL="800100" indent="-342900">
              <a:buClr>
                <a:schemeClr val="bg1">
                  <a:lumMod val="50000"/>
                </a:schemeClr>
              </a:buClr>
              <a:buFont typeface="Arial"/>
              <a:buChar char="•"/>
              <a:defRPr sz="2000">
                <a:solidFill>
                  <a:schemeClr val="tx1"/>
                </a:solidFill>
                <a:latin typeface="Franklin Gothic Book"/>
                <a:cs typeface="Franklin Gothic Book"/>
              </a:defRPr>
            </a:lvl2pPr>
            <a:lvl3pPr marL="1200150" indent="-285750">
              <a:buClr>
                <a:schemeClr val="bg1">
                  <a:lumMod val="50000"/>
                </a:schemeClr>
              </a:buClr>
              <a:buFont typeface="Arial"/>
              <a:buChar char="•"/>
              <a:defRPr sz="1800">
                <a:solidFill>
                  <a:schemeClr val="tx1"/>
                </a:solidFill>
                <a:latin typeface="Franklin Gothic Book"/>
                <a:cs typeface="Franklin Gothic Book"/>
              </a:defRPr>
            </a:lvl3pPr>
            <a:lvl4pPr marL="1657350" indent="-285750">
              <a:buClr>
                <a:schemeClr val="bg1">
                  <a:lumMod val="50000"/>
                </a:schemeClr>
              </a:buClr>
              <a:buFont typeface="Arial"/>
              <a:buChar char="•"/>
              <a:defRPr sz="1600">
                <a:solidFill>
                  <a:schemeClr val="tx1"/>
                </a:solidFill>
                <a:latin typeface="Franklin Gothic Book"/>
                <a:cs typeface="Franklin Gothic Book"/>
              </a:defRPr>
            </a:lvl4pPr>
            <a:lvl5pPr marL="2114550" indent="-285750">
              <a:buClr>
                <a:schemeClr val="bg1">
                  <a:lumMod val="50000"/>
                </a:schemeClr>
              </a:buClr>
              <a:buFont typeface="Arial"/>
              <a:buChar char="•"/>
              <a:defRPr sz="1400">
                <a:solidFill>
                  <a:schemeClr val="tx1"/>
                </a:solidFill>
                <a:latin typeface="Franklin Gothic Book"/>
                <a:cs typeface="Franklin Gothic Book"/>
              </a:defRPr>
            </a:lvl5pPr>
          </a:lstStyle>
          <a:p>
            <a:pPr lvl="0"/>
            <a:r>
              <a:rPr lang="en-US" dirty="0"/>
              <a:t>Example text here. </a:t>
            </a:r>
            <a:r>
              <a:rPr lang="en-US" dirty="0" err="1"/>
              <a:t>Lorem</a:t>
            </a:r>
            <a:r>
              <a:rPr lang="en-US" dirty="0"/>
              <a:t> </a:t>
            </a:r>
            <a:r>
              <a:rPr lang="en-US" dirty="0" err="1"/>
              <a:t>ipsum</a:t>
            </a:r>
            <a:r>
              <a:rPr lang="en-US" dirty="0"/>
              <a:t> dolor sit </a:t>
            </a:r>
            <a:r>
              <a:rPr lang="en-US" dirty="0" err="1"/>
              <a:t>delacar</a:t>
            </a:r>
            <a:r>
              <a:rPr lang="en-US" dirty="0"/>
              <a:t>.</a:t>
            </a:r>
          </a:p>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Box 14"/>
          <p:cNvSpPr txBox="1"/>
          <p:nvPr userDrawn="1"/>
        </p:nvSpPr>
        <p:spPr>
          <a:xfrm>
            <a:off x="10735734" y="6493932"/>
            <a:ext cx="948263" cy="261610"/>
          </a:xfrm>
          <a:prstGeom prst="rect">
            <a:avLst/>
          </a:prstGeom>
          <a:noFill/>
        </p:spPr>
        <p:txBody>
          <a:bodyPr wrap="square" rtlCol="0">
            <a:spAutoFit/>
          </a:bodyPr>
          <a:lstStyle/>
          <a:p>
            <a:pPr algn="r"/>
            <a:fld id="{2FC2D642-F838-574C-9AC2-7F10EB262127}" type="slidenum">
              <a:rPr lang="en-US" sz="1100" smtClean="0">
                <a:solidFill>
                  <a:schemeClr val="bg1">
                    <a:lumMod val="50000"/>
                  </a:schemeClr>
                </a:solidFill>
                <a:latin typeface="Franklin Gothic Book"/>
                <a:cs typeface="Franklin Gothic Book"/>
              </a:rPr>
              <a:pPr algn="r"/>
              <a:t>‹#›</a:t>
            </a:fld>
            <a:endParaRPr lang="en-US" sz="1100" dirty="0">
              <a:solidFill>
                <a:schemeClr val="bg1">
                  <a:lumMod val="50000"/>
                </a:schemeClr>
              </a:solidFill>
              <a:latin typeface="Franklin Gothic Book"/>
              <a:cs typeface="Franklin Gothic Book"/>
            </a:endParaRPr>
          </a:p>
        </p:txBody>
      </p:sp>
      <p:sp>
        <p:nvSpPr>
          <p:cNvPr id="18" name="Text Placeholder 4"/>
          <p:cNvSpPr>
            <a:spLocks noGrp="1"/>
          </p:cNvSpPr>
          <p:nvPr>
            <p:ph type="body" sz="quarter" idx="10" hasCustomPrompt="1"/>
          </p:nvPr>
        </p:nvSpPr>
        <p:spPr>
          <a:xfrm>
            <a:off x="925688" y="94317"/>
            <a:ext cx="10397069" cy="1095966"/>
          </a:xfrm>
          <a:prstGeom prst="rect">
            <a:avLst/>
          </a:prstGeom>
        </p:spPr>
        <p:txBody>
          <a:bodyPr vert="horz" anchor="b"/>
          <a:lstStyle>
            <a:lvl1pPr marL="0" indent="0">
              <a:lnSpc>
                <a:spcPts val="3400"/>
              </a:lnSpc>
              <a:buNone/>
              <a:defRPr cap="all" baseline="0">
                <a:solidFill>
                  <a:schemeClr val="accent1"/>
                </a:solidFill>
                <a:latin typeface="Franklin Gothic Book" panose="020B0503020102020204" pitchFamily="34" charset="0"/>
              </a:defRPr>
            </a:lvl1pPr>
          </a:lstStyle>
          <a:p>
            <a:pPr lvl="0"/>
            <a:r>
              <a:rPr lang="en-US" dirty="0"/>
              <a:t>Title of slide</a:t>
            </a:r>
          </a:p>
        </p:txBody>
      </p:sp>
      <p:cxnSp>
        <p:nvCxnSpPr>
          <p:cNvPr id="7" name="Straight Connector 6"/>
          <p:cNvCxnSpPr>
            <a:cxnSpLocks/>
          </p:cNvCxnSpPr>
          <p:nvPr userDrawn="1"/>
        </p:nvCxnSpPr>
        <p:spPr>
          <a:xfrm>
            <a:off x="925688" y="1236583"/>
            <a:ext cx="1039706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385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5" name="TextBox 14"/>
          <p:cNvSpPr txBox="1"/>
          <p:nvPr userDrawn="1"/>
        </p:nvSpPr>
        <p:spPr>
          <a:xfrm>
            <a:off x="10735734" y="6493932"/>
            <a:ext cx="948263" cy="261610"/>
          </a:xfrm>
          <a:prstGeom prst="rect">
            <a:avLst/>
          </a:prstGeom>
          <a:noFill/>
        </p:spPr>
        <p:txBody>
          <a:bodyPr wrap="square" rtlCol="0">
            <a:spAutoFit/>
          </a:bodyPr>
          <a:lstStyle/>
          <a:p>
            <a:pPr algn="r"/>
            <a:fld id="{2FC2D642-F838-574C-9AC2-7F10EB262127}" type="slidenum">
              <a:rPr lang="en-US" sz="1100" smtClean="0">
                <a:solidFill>
                  <a:schemeClr val="bg1">
                    <a:lumMod val="50000"/>
                  </a:schemeClr>
                </a:solidFill>
                <a:latin typeface="Franklin Gothic Book"/>
                <a:cs typeface="Franklin Gothic Book"/>
              </a:rPr>
              <a:pPr algn="r"/>
              <a:t>‹#›</a:t>
            </a:fld>
            <a:endParaRPr lang="en-US" sz="1100" dirty="0">
              <a:solidFill>
                <a:schemeClr val="bg1">
                  <a:lumMod val="50000"/>
                </a:schemeClr>
              </a:solidFill>
              <a:latin typeface="Franklin Gothic Book"/>
              <a:cs typeface="Franklin Gothic Book"/>
            </a:endParaRPr>
          </a:p>
        </p:txBody>
      </p:sp>
      <p:sp>
        <p:nvSpPr>
          <p:cNvPr id="18" name="Text Placeholder 4"/>
          <p:cNvSpPr>
            <a:spLocks noGrp="1"/>
          </p:cNvSpPr>
          <p:nvPr>
            <p:ph type="body" sz="quarter" idx="10" hasCustomPrompt="1"/>
          </p:nvPr>
        </p:nvSpPr>
        <p:spPr>
          <a:xfrm>
            <a:off x="925688" y="94317"/>
            <a:ext cx="10284175" cy="1095966"/>
          </a:xfrm>
          <a:prstGeom prst="rect">
            <a:avLst/>
          </a:prstGeom>
        </p:spPr>
        <p:txBody>
          <a:bodyPr vert="horz" anchor="b"/>
          <a:lstStyle>
            <a:lvl1pPr marL="0" indent="0">
              <a:lnSpc>
                <a:spcPts val="3400"/>
              </a:lnSpc>
              <a:buNone/>
              <a:defRPr cap="all" baseline="0">
                <a:solidFill>
                  <a:schemeClr val="accent1"/>
                </a:solidFill>
                <a:latin typeface="Franklin Gothic Book" panose="020B0503020102020204" pitchFamily="34" charset="0"/>
              </a:defRPr>
            </a:lvl1pPr>
          </a:lstStyle>
          <a:p>
            <a:pPr lvl="0"/>
            <a:r>
              <a:rPr lang="en-US" dirty="0"/>
              <a:t>Title of slide</a:t>
            </a:r>
          </a:p>
        </p:txBody>
      </p:sp>
      <p:cxnSp>
        <p:nvCxnSpPr>
          <p:cNvPr id="7" name="Straight Connector 6"/>
          <p:cNvCxnSpPr>
            <a:cxnSpLocks/>
          </p:cNvCxnSpPr>
          <p:nvPr userDrawn="1"/>
        </p:nvCxnSpPr>
        <p:spPr>
          <a:xfrm>
            <a:off x="925688" y="1236583"/>
            <a:ext cx="10284175"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 hasCustomPrompt="1"/>
          </p:nvPr>
        </p:nvSpPr>
        <p:spPr>
          <a:xfrm>
            <a:off x="925689" y="1600200"/>
            <a:ext cx="5048392" cy="4178830"/>
          </a:xfrm>
          <a:prstGeom prst="rect">
            <a:avLst/>
          </a:prstGeom>
        </p:spPr>
        <p:txBody>
          <a:bodyPr/>
          <a:lstStyle>
            <a:lvl1pPr marL="342900" indent="-342900">
              <a:buClr>
                <a:srgbClr val="C20021"/>
              </a:buClr>
              <a:buFont typeface="Arial"/>
              <a:buChar char="•"/>
              <a:defRPr sz="2200" baseline="0">
                <a:solidFill>
                  <a:schemeClr val="tx1"/>
                </a:solidFill>
                <a:latin typeface="Franklin Gothic Book"/>
                <a:cs typeface="Franklin Gothic Book"/>
              </a:defRPr>
            </a:lvl1pPr>
            <a:lvl2pPr marL="800100" indent="-342900">
              <a:buClr>
                <a:schemeClr val="bg1">
                  <a:lumMod val="50000"/>
                </a:schemeClr>
              </a:buClr>
              <a:buFont typeface="Arial"/>
              <a:buChar char="•"/>
              <a:defRPr sz="2000">
                <a:solidFill>
                  <a:schemeClr val="tx1"/>
                </a:solidFill>
                <a:latin typeface="Franklin Gothic Book"/>
                <a:cs typeface="Franklin Gothic Book"/>
              </a:defRPr>
            </a:lvl2pPr>
            <a:lvl3pPr marL="1200150" indent="-285750">
              <a:buClr>
                <a:schemeClr val="bg1">
                  <a:lumMod val="50000"/>
                </a:schemeClr>
              </a:buClr>
              <a:buFont typeface="Arial"/>
              <a:buChar char="•"/>
              <a:defRPr sz="1800">
                <a:solidFill>
                  <a:schemeClr val="tx1"/>
                </a:solidFill>
                <a:latin typeface="Franklin Gothic Book"/>
                <a:cs typeface="Franklin Gothic Book"/>
              </a:defRPr>
            </a:lvl3pPr>
            <a:lvl4pPr marL="1657350" indent="-285750">
              <a:buClr>
                <a:schemeClr val="bg1">
                  <a:lumMod val="50000"/>
                </a:schemeClr>
              </a:buClr>
              <a:buFont typeface="Arial"/>
              <a:buChar char="•"/>
              <a:defRPr sz="1600">
                <a:solidFill>
                  <a:schemeClr val="tx1"/>
                </a:solidFill>
                <a:latin typeface="Franklin Gothic Book"/>
                <a:cs typeface="Franklin Gothic Book"/>
              </a:defRPr>
            </a:lvl4pPr>
            <a:lvl5pPr marL="2114550" indent="-285750">
              <a:buClr>
                <a:schemeClr val="bg1">
                  <a:lumMod val="50000"/>
                </a:schemeClr>
              </a:buClr>
              <a:buFont typeface="Arial"/>
              <a:buChar char="•"/>
              <a:defRPr sz="1400">
                <a:solidFill>
                  <a:schemeClr val="tx1"/>
                </a:solidFill>
                <a:latin typeface="Franklin Gothic Book"/>
                <a:cs typeface="Franklin Gothic Book"/>
              </a:defRPr>
            </a:lvl5pPr>
          </a:lstStyle>
          <a:p>
            <a:pPr lvl="0"/>
            <a:r>
              <a:rPr lang="en-US" dirty="0"/>
              <a:t>Example text here. </a:t>
            </a:r>
            <a:r>
              <a:rPr lang="en-US" dirty="0" err="1"/>
              <a:t>Lorem</a:t>
            </a:r>
            <a:r>
              <a:rPr lang="en-US" dirty="0"/>
              <a:t> </a:t>
            </a:r>
            <a:r>
              <a:rPr lang="en-US" dirty="0" err="1"/>
              <a:t>ipsum</a:t>
            </a:r>
            <a:r>
              <a:rPr lang="en-US" dirty="0"/>
              <a:t> dolor sit </a:t>
            </a:r>
            <a:r>
              <a:rPr lang="en-US" dirty="0" err="1"/>
              <a:t>delacar</a:t>
            </a:r>
            <a:r>
              <a:rPr lang="en-US" dirty="0"/>
              <a:t>.</a:t>
            </a:r>
          </a:p>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1" hasCustomPrompt="1"/>
          </p:nvPr>
        </p:nvSpPr>
        <p:spPr>
          <a:xfrm>
            <a:off x="6161471" y="1614065"/>
            <a:ext cx="5048392" cy="4178830"/>
          </a:xfrm>
          <a:prstGeom prst="rect">
            <a:avLst/>
          </a:prstGeom>
        </p:spPr>
        <p:txBody>
          <a:bodyPr/>
          <a:lstStyle>
            <a:lvl1pPr marL="342900" indent="-342900">
              <a:buClr>
                <a:srgbClr val="C20021"/>
              </a:buClr>
              <a:buFont typeface="Arial"/>
              <a:buChar char="•"/>
              <a:defRPr sz="2200" baseline="0">
                <a:solidFill>
                  <a:schemeClr val="tx1"/>
                </a:solidFill>
                <a:latin typeface="Franklin Gothic Book"/>
                <a:cs typeface="Franklin Gothic Book"/>
              </a:defRPr>
            </a:lvl1pPr>
            <a:lvl2pPr marL="800100" indent="-342900">
              <a:buClr>
                <a:schemeClr val="bg1">
                  <a:lumMod val="50000"/>
                </a:schemeClr>
              </a:buClr>
              <a:buFont typeface="Arial"/>
              <a:buChar char="•"/>
              <a:defRPr sz="2000">
                <a:solidFill>
                  <a:schemeClr val="tx1"/>
                </a:solidFill>
                <a:latin typeface="Franklin Gothic Book"/>
                <a:cs typeface="Franklin Gothic Book"/>
              </a:defRPr>
            </a:lvl2pPr>
            <a:lvl3pPr marL="1200150" indent="-285750">
              <a:buClr>
                <a:schemeClr val="bg1">
                  <a:lumMod val="50000"/>
                </a:schemeClr>
              </a:buClr>
              <a:buFont typeface="Arial"/>
              <a:buChar char="•"/>
              <a:defRPr sz="1800">
                <a:solidFill>
                  <a:schemeClr val="tx1"/>
                </a:solidFill>
                <a:latin typeface="Franklin Gothic Book"/>
                <a:cs typeface="Franklin Gothic Book"/>
              </a:defRPr>
            </a:lvl3pPr>
            <a:lvl4pPr marL="1657350" indent="-285750">
              <a:buClr>
                <a:schemeClr val="bg1">
                  <a:lumMod val="50000"/>
                </a:schemeClr>
              </a:buClr>
              <a:buFont typeface="Arial"/>
              <a:buChar char="•"/>
              <a:defRPr sz="1600">
                <a:solidFill>
                  <a:schemeClr val="tx1"/>
                </a:solidFill>
                <a:latin typeface="Franklin Gothic Book"/>
                <a:cs typeface="Franklin Gothic Book"/>
              </a:defRPr>
            </a:lvl4pPr>
            <a:lvl5pPr marL="2114550" indent="-285750">
              <a:buClr>
                <a:schemeClr val="bg1">
                  <a:lumMod val="50000"/>
                </a:schemeClr>
              </a:buClr>
              <a:buFont typeface="Arial"/>
              <a:buChar char="•"/>
              <a:defRPr sz="1400">
                <a:solidFill>
                  <a:schemeClr val="tx1"/>
                </a:solidFill>
                <a:latin typeface="Franklin Gothic Book"/>
                <a:cs typeface="Franklin Gothic Book"/>
              </a:defRPr>
            </a:lvl5pPr>
          </a:lstStyle>
          <a:p>
            <a:pPr lvl="0"/>
            <a:r>
              <a:rPr lang="en-US" dirty="0"/>
              <a:t>Example text here. </a:t>
            </a:r>
            <a:r>
              <a:rPr lang="en-US" dirty="0" err="1"/>
              <a:t>Lorem</a:t>
            </a:r>
            <a:r>
              <a:rPr lang="en-US" dirty="0"/>
              <a:t> </a:t>
            </a:r>
            <a:r>
              <a:rPr lang="en-US" dirty="0" err="1"/>
              <a:t>ipsum</a:t>
            </a:r>
            <a:r>
              <a:rPr lang="en-US" dirty="0"/>
              <a:t> dolor sit </a:t>
            </a:r>
            <a:r>
              <a:rPr lang="en-US" dirty="0" err="1"/>
              <a:t>delacar</a:t>
            </a:r>
            <a:r>
              <a:rPr lang="en-US" dirty="0"/>
              <a:t>.</a:t>
            </a:r>
          </a:p>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5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8" name="Straight Connector 7"/>
          <p:cNvCxnSpPr/>
          <p:nvPr userDrawn="1"/>
        </p:nvCxnSpPr>
        <p:spPr>
          <a:xfrm>
            <a:off x="6096000" y="1527349"/>
            <a:ext cx="0" cy="4491614"/>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a:xfrm>
            <a:off x="10735734" y="6493932"/>
            <a:ext cx="948263" cy="261610"/>
          </a:xfrm>
          <a:prstGeom prst="rect">
            <a:avLst/>
          </a:prstGeom>
          <a:noFill/>
        </p:spPr>
        <p:txBody>
          <a:bodyPr wrap="square" rtlCol="0">
            <a:spAutoFit/>
          </a:bodyPr>
          <a:lstStyle/>
          <a:p>
            <a:pPr algn="r"/>
            <a:fld id="{2FC2D642-F838-574C-9AC2-7F10EB262127}" type="slidenum">
              <a:rPr lang="en-US" sz="1100" smtClean="0">
                <a:solidFill>
                  <a:schemeClr val="bg1">
                    <a:lumMod val="50000"/>
                  </a:schemeClr>
                </a:solidFill>
                <a:latin typeface="Franklin Gothic Book"/>
                <a:cs typeface="Franklin Gothic Book"/>
              </a:rPr>
              <a:pPr algn="r"/>
              <a:t>‹#›</a:t>
            </a:fld>
            <a:endParaRPr lang="en-US" sz="1100" dirty="0">
              <a:solidFill>
                <a:schemeClr val="bg1">
                  <a:lumMod val="50000"/>
                </a:schemeClr>
              </a:solidFill>
              <a:latin typeface="Franklin Gothic Book"/>
              <a:cs typeface="Franklin Gothic Book"/>
            </a:endParaRPr>
          </a:p>
        </p:txBody>
      </p:sp>
      <p:sp>
        <p:nvSpPr>
          <p:cNvPr id="5" name="Text Placeholder 4"/>
          <p:cNvSpPr>
            <a:spLocks noGrp="1"/>
          </p:cNvSpPr>
          <p:nvPr>
            <p:ph type="body" sz="quarter" idx="13" hasCustomPrompt="1"/>
          </p:nvPr>
        </p:nvSpPr>
        <p:spPr>
          <a:xfrm>
            <a:off x="925688" y="2017713"/>
            <a:ext cx="4554363" cy="2830512"/>
          </a:xfrm>
          <a:prstGeom prst="rect">
            <a:avLst/>
          </a:prstGeom>
        </p:spPr>
        <p:txBody>
          <a:bodyPr>
            <a:normAutofit/>
          </a:bodyPr>
          <a:lstStyle>
            <a:lvl1pPr marL="0" indent="0">
              <a:buNone/>
              <a:defRPr sz="2000" baseline="0">
                <a:solidFill>
                  <a:schemeClr val="tx1"/>
                </a:solidFill>
                <a:latin typeface="Franklin Gothic Book" panose="020B0503020102020204" pitchFamily="34" charset="0"/>
              </a:defRPr>
            </a:lvl1pPr>
          </a:lstStyle>
          <a:p>
            <a:pPr lvl="0"/>
            <a:r>
              <a:rPr lang="en-US" dirty="0"/>
              <a:t>Text goes here.</a:t>
            </a:r>
          </a:p>
        </p:txBody>
      </p:sp>
      <p:sp>
        <p:nvSpPr>
          <p:cNvPr id="13" name="Text Placeholder 4"/>
          <p:cNvSpPr>
            <a:spLocks noGrp="1"/>
          </p:cNvSpPr>
          <p:nvPr>
            <p:ph type="body" sz="quarter" idx="14" hasCustomPrompt="1"/>
          </p:nvPr>
        </p:nvSpPr>
        <p:spPr>
          <a:xfrm>
            <a:off x="6711949" y="2017713"/>
            <a:ext cx="4667251" cy="2830512"/>
          </a:xfrm>
          <a:prstGeom prst="rect">
            <a:avLst/>
          </a:prstGeom>
        </p:spPr>
        <p:txBody>
          <a:bodyPr>
            <a:normAutofit/>
          </a:bodyPr>
          <a:lstStyle>
            <a:lvl1pPr marL="0" indent="0">
              <a:buNone/>
              <a:defRPr sz="2000" baseline="0">
                <a:solidFill>
                  <a:schemeClr val="tx1"/>
                </a:solidFill>
                <a:latin typeface="Franklin Gothic Book" panose="020B0503020102020204" pitchFamily="34" charset="0"/>
              </a:defRPr>
            </a:lvl1pPr>
          </a:lstStyle>
          <a:p>
            <a:pPr lvl="0"/>
            <a:r>
              <a:rPr lang="en-US" dirty="0"/>
              <a:t>Text goes here.</a:t>
            </a:r>
          </a:p>
        </p:txBody>
      </p:sp>
      <p:sp>
        <p:nvSpPr>
          <p:cNvPr id="19" name="Text Placeholder 4"/>
          <p:cNvSpPr>
            <a:spLocks noGrp="1"/>
          </p:cNvSpPr>
          <p:nvPr>
            <p:ph type="body" sz="quarter" idx="10" hasCustomPrompt="1"/>
          </p:nvPr>
        </p:nvSpPr>
        <p:spPr>
          <a:xfrm>
            <a:off x="925688" y="94317"/>
            <a:ext cx="10453512" cy="1095966"/>
          </a:xfrm>
          <a:prstGeom prst="rect">
            <a:avLst/>
          </a:prstGeom>
        </p:spPr>
        <p:txBody>
          <a:bodyPr vert="horz" anchor="b"/>
          <a:lstStyle>
            <a:lvl1pPr marL="0" indent="0">
              <a:lnSpc>
                <a:spcPts val="3400"/>
              </a:lnSpc>
              <a:buNone/>
              <a:defRPr cap="all" baseline="0">
                <a:solidFill>
                  <a:schemeClr val="accent1"/>
                </a:solidFill>
                <a:latin typeface="Franklin Gothic Book" panose="020B0503020102020204" pitchFamily="34" charset="0"/>
              </a:defRPr>
            </a:lvl1pPr>
          </a:lstStyle>
          <a:p>
            <a:pPr lvl="0"/>
            <a:r>
              <a:rPr lang="en-US" dirty="0"/>
              <a:t>Title of slide</a:t>
            </a:r>
          </a:p>
        </p:txBody>
      </p:sp>
      <p:cxnSp>
        <p:nvCxnSpPr>
          <p:cNvPr id="20" name="Straight Connector 19"/>
          <p:cNvCxnSpPr>
            <a:cxnSpLocks/>
          </p:cNvCxnSpPr>
          <p:nvPr userDrawn="1"/>
        </p:nvCxnSpPr>
        <p:spPr>
          <a:xfrm>
            <a:off x="925688" y="1236583"/>
            <a:ext cx="1045351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44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6" name="Title 1"/>
          <p:cNvSpPr>
            <a:spLocks noGrp="1"/>
          </p:cNvSpPr>
          <p:nvPr>
            <p:ph type="ctrTitle" hasCustomPrompt="1"/>
          </p:nvPr>
        </p:nvSpPr>
        <p:spPr>
          <a:xfrm>
            <a:off x="1036761" y="2604559"/>
            <a:ext cx="9915720" cy="1470025"/>
          </a:xfrm>
          <a:prstGeom prst="rect">
            <a:avLst/>
          </a:prstGeom>
          <a:effectLst/>
        </p:spPr>
        <p:txBody>
          <a:bodyPr anchor="b">
            <a:noAutofit/>
          </a:bodyPr>
          <a:lstStyle>
            <a:lvl1pPr algn="l">
              <a:lnSpc>
                <a:spcPts val="4400"/>
              </a:lnSpc>
              <a:defRPr lang="en-US" sz="4400" kern="1200" cap="all" baseline="0" dirty="0">
                <a:solidFill>
                  <a:schemeClr val="accent1"/>
                </a:solidFill>
                <a:latin typeface="Franklin Gothic Book" panose="020B0503020102020204" pitchFamily="34" charset="0"/>
                <a:ea typeface="+mn-ea"/>
                <a:cs typeface="+mn-cs"/>
              </a:defRPr>
            </a:lvl1pPr>
          </a:lstStyle>
          <a:p>
            <a:r>
              <a:rPr lang="en-US" dirty="0"/>
              <a:t>Split text on </a:t>
            </a:r>
            <a:br>
              <a:rPr lang="en-US" dirty="0"/>
            </a:br>
            <a:r>
              <a:rPr lang="en-US" dirty="0"/>
              <a:t>TWO LINES</a:t>
            </a:r>
          </a:p>
        </p:txBody>
      </p:sp>
      <p:sp>
        <p:nvSpPr>
          <p:cNvPr id="15" name="TextBox 14"/>
          <p:cNvSpPr txBox="1"/>
          <p:nvPr userDrawn="1"/>
        </p:nvSpPr>
        <p:spPr>
          <a:xfrm>
            <a:off x="10735734" y="6493932"/>
            <a:ext cx="948263" cy="261610"/>
          </a:xfrm>
          <a:prstGeom prst="rect">
            <a:avLst/>
          </a:prstGeom>
          <a:noFill/>
        </p:spPr>
        <p:txBody>
          <a:bodyPr wrap="square" rtlCol="0">
            <a:spAutoFit/>
          </a:bodyPr>
          <a:lstStyle/>
          <a:p>
            <a:pPr algn="r"/>
            <a:fld id="{2FC2D642-F838-574C-9AC2-7F10EB262127}" type="slidenum">
              <a:rPr lang="en-US" sz="1100" smtClean="0">
                <a:solidFill>
                  <a:schemeClr val="bg1">
                    <a:lumMod val="50000"/>
                  </a:schemeClr>
                </a:solidFill>
                <a:latin typeface="Franklin Gothic Book"/>
                <a:cs typeface="Franklin Gothic Book"/>
              </a:rPr>
              <a:pPr algn="r"/>
              <a:t>‹#›</a:t>
            </a:fld>
            <a:endParaRPr lang="en-US" sz="1100" dirty="0">
              <a:solidFill>
                <a:schemeClr val="bg1">
                  <a:lumMod val="50000"/>
                </a:schemeClr>
              </a:solidFill>
              <a:latin typeface="Franklin Gothic Book"/>
              <a:cs typeface="Franklin Gothic Book"/>
            </a:endParaRPr>
          </a:p>
        </p:txBody>
      </p:sp>
      <p:cxnSp>
        <p:nvCxnSpPr>
          <p:cNvPr id="9" name="Straight Connector 8"/>
          <p:cNvCxnSpPr>
            <a:cxnSpLocks/>
          </p:cNvCxnSpPr>
          <p:nvPr userDrawn="1"/>
        </p:nvCxnSpPr>
        <p:spPr>
          <a:xfrm>
            <a:off x="1036761" y="4110963"/>
            <a:ext cx="9915720" cy="0"/>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2320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34637-B67D-824C-9A16-58883109B172}" type="slidenum">
              <a:rPr lang="en-US" smtClean="0"/>
              <a:t>‹#›</a:t>
            </a:fld>
            <a:endParaRPr lang="en-US"/>
          </a:p>
        </p:txBody>
      </p:sp>
    </p:spTree>
    <p:extLst>
      <p:ext uri="{BB962C8B-B14F-4D97-AF65-F5344CB8AC3E}">
        <p14:creationId xmlns:p14="http://schemas.microsoft.com/office/powerpoint/2010/main" val="1350258563"/>
      </p:ext>
    </p:extLst>
  </p:cSld>
  <p:clrMap bg1="lt1" tx1="dk1" bg2="lt2" tx2="dk2" accent1="accent1" accent2="accent2" accent3="accent3" accent4="accent4" accent5="accent5" accent6="accent6" hlink="hlink" folHlink="folHlink"/>
  <p:sldLayoutIdLst>
    <p:sldLayoutId id="2147483680" r:id="rId1"/>
    <p:sldLayoutId id="2147483665" r:id="rId2"/>
    <p:sldLayoutId id="2147483668" r:id="rId3"/>
    <p:sldLayoutId id="2147483669" r:id="rId4"/>
    <p:sldLayoutId id="2147483671"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qualitycharters.org/core-resources/capacity-interview/"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qualitycharters.org/for-authorizers/principles-and-standards/" TargetMode="External"/><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540501" y="2503715"/>
            <a:ext cx="5230284" cy="1861457"/>
          </a:xfrm>
        </p:spPr>
        <p:txBody>
          <a:bodyPr/>
          <a:lstStyle/>
          <a:p>
            <a:r>
              <a:rPr lang="en-US" dirty="0"/>
              <a:t>[</a:t>
            </a:r>
            <a:r>
              <a:rPr lang="en-US" u="sng" dirty="0"/>
              <a:t>NAME OF AUTHORIZER</a:t>
            </a:r>
            <a:r>
              <a:rPr lang="en-US" dirty="0"/>
              <a:t>]</a:t>
            </a:r>
          </a:p>
        </p:txBody>
      </p:sp>
      <p:sp>
        <p:nvSpPr>
          <p:cNvPr id="3" name="Text Placeholder 2"/>
          <p:cNvSpPr>
            <a:spLocks noGrp="1"/>
          </p:cNvSpPr>
          <p:nvPr>
            <p:ph type="body" sz="quarter" idx="11"/>
          </p:nvPr>
        </p:nvSpPr>
        <p:spPr>
          <a:xfrm>
            <a:off x="6540501" y="4570414"/>
            <a:ext cx="5230284" cy="1779587"/>
          </a:xfrm>
        </p:spPr>
        <p:txBody>
          <a:bodyPr/>
          <a:lstStyle/>
          <a:p>
            <a:r>
              <a:rPr lang="en-US" dirty="0"/>
              <a:t>CAPACITY INTERVIEW TRAINING FOR EVALUATORS</a:t>
            </a:r>
          </a:p>
        </p:txBody>
      </p:sp>
      <p:pic>
        <p:nvPicPr>
          <p:cNvPr id="6" name="Picture 5" descr="A close up of a logo&#10;&#10;Description automatically generated">
            <a:extLst>
              <a:ext uri="{FF2B5EF4-FFF2-40B4-BE49-F238E27FC236}">
                <a16:creationId xmlns:a16="http://schemas.microsoft.com/office/drawing/2014/main" id="{A16253CF-9980-4D6D-9FBE-09031191B5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215" y="2503715"/>
            <a:ext cx="3807885" cy="1903942"/>
          </a:xfrm>
          <a:prstGeom prst="rect">
            <a:avLst/>
          </a:prstGeom>
        </p:spPr>
      </p:pic>
      <p:sp>
        <p:nvSpPr>
          <p:cNvPr id="4" name="Rectangle 3">
            <a:extLst>
              <a:ext uri="{FF2B5EF4-FFF2-40B4-BE49-F238E27FC236}">
                <a16:creationId xmlns:a16="http://schemas.microsoft.com/office/drawing/2014/main" id="{53961C0A-CD72-4958-94E0-6AE89DE846C5}"/>
              </a:ext>
            </a:extLst>
          </p:cNvPr>
          <p:cNvSpPr/>
          <p:nvPr/>
        </p:nvSpPr>
        <p:spPr>
          <a:xfrm>
            <a:off x="6540501" y="5752460"/>
            <a:ext cx="5393867" cy="707886"/>
          </a:xfrm>
          <a:prstGeom prst="rect">
            <a:avLst/>
          </a:prstGeom>
        </p:spPr>
        <p:txBody>
          <a:bodyPr wrap="square">
            <a:spAutoFit/>
          </a:bodyPr>
          <a:lstStyle/>
          <a:p>
            <a:pPr marR="530225"/>
            <a:r>
              <a:rPr lang="en-US" sz="1000" dirty="0">
                <a:solidFill>
                  <a:srgbClr val="212121"/>
                </a:solidFill>
                <a:latin typeface="Franklin Gothic Book" panose="020B0503020102020204" pitchFamily="34" charset="0"/>
                <a:ea typeface="Franklin Gothic Book" panose="020B0503020102020204" pitchFamily="34" charset="0"/>
              </a:rPr>
              <a:t>© 2019 National Association of Charter School Authorizers (NACSA). This resource is published under a Creative Commons license, allowing noncommercial alteration and sharing, but we ask that attribute the work and link back to our site. For more information about citing or reusing this resource please see </a:t>
            </a:r>
            <a:r>
              <a:rPr lang="en-US" sz="1000" u="sng" dirty="0">
                <a:solidFill>
                  <a:srgbClr val="0000FF"/>
                </a:solidFill>
                <a:latin typeface="Franklin Gothic Book" panose="020B0503020102020204" pitchFamily="34" charset="0"/>
                <a:ea typeface="Franklin Gothic Book" panose="020B0503020102020204" pitchFamily="34" charset="0"/>
                <a:hlinkClick r:id="rId3"/>
              </a:rPr>
              <a:t>our website</a:t>
            </a:r>
            <a:r>
              <a:rPr lang="en-US" sz="1000" dirty="0">
                <a:solidFill>
                  <a:srgbClr val="212121"/>
                </a:solidFill>
                <a:latin typeface="Franklin Gothic Book" panose="020B0503020102020204" pitchFamily="34" charset="0"/>
                <a:ea typeface="Franklin Gothic Book" panose="020B0503020102020204" pitchFamily="34" charset="0"/>
              </a:rPr>
              <a:t>. </a:t>
            </a:r>
            <a:endParaRPr lang="en-US" sz="1000" dirty="0">
              <a:effectLst/>
              <a:latin typeface="Calibri" panose="020F0502020204030204" pitchFamily="34" charset="0"/>
              <a:ea typeface="Franklin Gothic Book" panose="020B0503020102020204" pitchFamily="34" charset="0"/>
            </a:endParaRPr>
          </a:p>
        </p:txBody>
      </p:sp>
    </p:spTree>
    <p:extLst>
      <p:ext uri="{BB962C8B-B14F-4D97-AF65-F5344CB8AC3E}">
        <p14:creationId xmlns:p14="http://schemas.microsoft.com/office/powerpoint/2010/main" val="2500003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31A65660-447E-4927-906D-0D4FA07ABF8B}"/>
              </a:ext>
            </a:extLst>
          </p:cNvPr>
          <p:cNvSpPr>
            <a:spLocks noGrp="1"/>
          </p:cNvSpPr>
          <p:nvPr>
            <p:ph idx="1"/>
          </p:nvPr>
        </p:nvSpPr>
        <p:spPr>
          <a:xfrm>
            <a:off x="925689" y="1599538"/>
            <a:ext cx="9000826" cy="4178830"/>
          </a:xfrm>
        </p:spPr>
        <p:txBody>
          <a:bodyPr/>
          <a:lstStyle/>
          <a:p>
            <a:pPr marL="0" indent="0" fontAlgn="ctr">
              <a:spcAft>
                <a:spcPts val="600"/>
              </a:spcAft>
              <a:buNone/>
            </a:pPr>
            <a:r>
              <a:rPr lang="en-US" sz="2400" u="sng" dirty="0">
                <a:latin typeface="+mn-lt"/>
                <a:cs typeface="Times New Roman" panose="02020603050405020304" pitchFamily="18" charset="0"/>
              </a:rPr>
              <a:t>What</a:t>
            </a:r>
            <a:r>
              <a:rPr lang="en-US" sz="2400" dirty="0">
                <a:latin typeface="+mn-lt"/>
                <a:cs typeface="Times New Roman" panose="02020603050405020304" pitchFamily="18" charset="0"/>
              </a:rPr>
              <a:t> do you want to get from the interview?</a:t>
            </a:r>
            <a:endParaRPr lang="en-US" sz="2400" dirty="0">
              <a:solidFill>
                <a:schemeClr val="accent1"/>
              </a:solidFill>
              <a:latin typeface="Franklin Gothic Demi" panose="020B0703020102020204" pitchFamily="34" charset="0"/>
              <a:cs typeface="Times New Roman" panose="02020603050405020304" pitchFamily="18" charset="0"/>
            </a:endParaRPr>
          </a:p>
          <a:p>
            <a:pPr marL="685800" fontAlgn="ctr">
              <a:spcAft>
                <a:spcPts val="600"/>
              </a:spcAft>
              <a:buClr>
                <a:schemeClr val="tx1"/>
              </a:buClr>
            </a:pPr>
            <a:r>
              <a:rPr lang="en-US" sz="2400" dirty="0">
                <a:solidFill>
                  <a:schemeClr val="accent1"/>
                </a:solidFill>
                <a:latin typeface="Franklin Gothic Demi" panose="020B0703020102020204" pitchFamily="34" charset="0"/>
                <a:cs typeface="Times New Roman" panose="02020603050405020304" pitchFamily="18" charset="0"/>
              </a:rPr>
              <a:t>External validity</a:t>
            </a:r>
            <a:r>
              <a:rPr lang="en-US" sz="2400" dirty="0"/>
              <a:t>:</a:t>
            </a:r>
            <a:r>
              <a:rPr lang="en-US" sz="2400" dirty="0">
                <a:latin typeface="Franklin Gothic Demi" panose="020B0703020102020204" pitchFamily="34" charset="0"/>
                <a:cs typeface="Times New Roman" panose="02020603050405020304" pitchFamily="18" charset="0"/>
              </a:rPr>
              <a:t> </a:t>
            </a:r>
            <a:r>
              <a:rPr lang="en-US" sz="2400" dirty="0"/>
              <a:t>sound program, structure, procedures based on research or practice</a:t>
            </a:r>
          </a:p>
          <a:p>
            <a:pPr marL="685800" fontAlgn="ctr">
              <a:spcAft>
                <a:spcPts val="600"/>
              </a:spcAft>
              <a:buClr>
                <a:schemeClr val="tx1"/>
              </a:buClr>
            </a:pPr>
            <a:r>
              <a:rPr lang="en-US" sz="2400" dirty="0">
                <a:solidFill>
                  <a:schemeClr val="accent1"/>
                </a:solidFill>
                <a:latin typeface="Franklin Gothic Demi" panose="020B0703020102020204" pitchFamily="34" charset="0"/>
                <a:cs typeface="Times New Roman" panose="02020603050405020304" pitchFamily="18" charset="0"/>
              </a:rPr>
              <a:t>Internal consistency</a:t>
            </a:r>
            <a:r>
              <a:rPr lang="en-US" sz="2400" dirty="0"/>
              <a:t>: alignment of sections in original application (and addenda if applicable)</a:t>
            </a:r>
          </a:p>
          <a:p>
            <a:pPr marL="685800" fontAlgn="ctr">
              <a:spcAft>
                <a:spcPts val="600"/>
              </a:spcAft>
              <a:buClr>
                <a:schemeClr val="tx1"/>
              </a:buClr>
            </a:pPr>
            <a:r>
              <a:rPr lang="en-US" sz="2400" dirty="0">
                <a:solidFill>
                  <a:schemeClr val="accent1"/>
                </a:solidFill>
                <a:latin typeface="Franklin Gothic Demi" panose="020B0703020102020204" pitchFamily="34" charset="0"/>
                <a:cs typeface="Times New Roman" panose="02020603050405020304" pitchFamily="18" charset="0"/>
              </a:rPr>
              <a:t>Capacity to execute</a:t>
            </a:r>
            <a:r>
              <a:rPr lang="en-US" sz="2400" dirty="0"/>
              <a:t>:</a:t>
            </a:r>
            <a:r>
              <a:rPr lang="en-US" sz="2400" dirty="0">
                <a:latin typeface="Franklin Gothic Demi" panose="020B0703020102020204" pitchFamily="34" charset="0"/>
                <a:cs typeface="Times New Roman" panose="02020603050405020304" pitchFamily="18" charset="0"/>
              </a:rPr>
              <a:t> </a:t>
            </a:r>
            <a:r>
              <a:rPr lang="en-US" sz="2400" dirty="0"/>
              <a:t>applicants’ expertise</a:t>
            </a:r>
          </a:p>
          <a:p>
            <a:pPr marL="685800" fontAlgn="ctr">
              <a:spcAft>
                <a:spcPts val="600"/>
              </a:spcAft>
              <a:buClr>
                <a:schemeClr val="tx1"/>
              </a:buClr>
            </a:pPr>
            <a:r>
              <a:rPr lang="en-US" sz="2400" dirty="0">
                <a:solidFill>
                  <a:schemeClr val="accent1"/>
                </a:solidFill>
                <a:latin typeface="Franklin Gothic Demi" panose="020B0703020102020204" pitchFamily="34" charset="0"/>
                <a:cs typeface="Times New Roman" panose="02020603050405020304" pitchFamily="18" charset="0"/>
              </a:rPr>
              <a:t>Evidence of success</a:t>
            </a:r>
            <a:r>
              <a:rPr lang="en-US" sz="2400" dirty="0"/>
              <a:t>:</a:t>
            </a:r>
            <a:r>
              <a:rPr lang="en-US" sz="2400" dirty="0">
                <a:latin typeface="Franklin Gothic Demi" panose="020B0703020102020204" pitchFamily="34" charset="0"/>
                <a:cs typeface="Times New Roman" panose="02020603050405020304" pitchFamily="18" charset="0"/>
              </a:rPr>
              <a:t> </a:t>
            </a:r>
            <a:r>
              <a:rPr lang="en-US" sz="2400" dirty="0"/>
              <a:t>founders, programs</a:t>
            </a:r>
          </a:p>
        </p:txBody>
      </p:sp>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Questions: lines of inquiry</a:t>
            </a:r>
          </a:p>
        </p:txBody>
      </p:sp>
    </p:spTree>
    <p:extLst>
      <p:ext uri="{BB962C8B-B14F-4D97-AF65-F5344CB8AC3E}">
        <p14:creationId xmlns:p14="http://schemas.microsoft.com/office/powerpoint/2010/main" val="397786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Questions: primary types</a:t>
            </a:r>
          </a:p>
        </p:txBody>
      </p:sp>
      <p:sp>
        <p:nvSpPr>
          <p:cNvPr id="20" name="Content Placeholder 19">
            <a:extLst>
              <a:ext uri="{FF2B5EF4-FFF2-40B4-BE49-F238E27FC236}">
                <a16:creationId xmlns:a16="http://schemas.microsoft.com/office/drawing/2014/main" id="{31A65660-447E-4927-906D-0D4FA07ABF8B}"/>
              </a:ext>
            </a:extLst>
          </p:cNvPr>
          <p:cNvSpPr>
            <a:spLocks noGrp="1"/>
          </p:cNvSpPr>
          <p:nvPr>
            <p:ph idx="1"/>
          </p:nvPr>
        </p:nvSpPr>
        <p:spPr/>
        <p:txBody>
          <a:bodyPr/>
          <a:lstStyle/>
          <a:p>
            <a:pPr marL="0" indent="0" fontAlgn="ctr">
              <a:spcAft>
                <a:spcPts val="1200"/>
              </a:spcAft>
              <a:buNone/>
            </a:pPr>
            <a:r>
              <a:rPr lang="en-US" sz="2400" u="sng" dirty="0">
                <a:latin typeface="+mn-lt"/>
                <a:cs typeface="Times New Roman" panose="02020603050405020304" pitchFamily="18" charset="0"/>
              </a:rPr>
              <a:t>How</a:t>
            </a:r>
            <a:r>
              <a:rPr lang="en-US" sz="2400" dirty="0">
                <a:latin typeface="+mn-lt"/>
                <a:cs typeface="Times New Roman" panose="02020603050405020304" pitchFamily="18" charset="0"/>
              </a:rPr>
              <a:t> will you get that information?</a:t>
            </a:r>
            <a:endParaRPr lang="en-US" sz="2400" dirty="0">
              <a:solidFill>
                <a:schemeClr val="accent1"/>
              </a:solidFill>
              <a:latin typeface="Franklin Gothic Demi" panose="020B0703020102020204" pitchFamily="34" charset="0"/>
              <a:cs typeface="Times New Roman" panose="02020603050405020304" pitchFamily="18" charset="0"/>
            </a:endParaRPr>
          </a:p>
          <a:p>
            <a:pPr marL="457200" indent="-457200">
              <a:buClr>
                <a:schemeClr val="accent1"/>
              </a:buClr>
              <a:buFont typeface="+mj-lt"/>
              <a:buAutoNum type="arabicPeriod"/>
            </a:pPr>
            <a:r>
              <a:rPr lang="en-US" sz="2400" dirty="0">
                <a:solidFill>
                  <a:schemeClr val="accent1"/>
                </a:solidFill>
                <a:latin typeface="Franklin Gothic Demi" panose="020B0703020102020204" pitchFamily="34" charset="0"/>
                <a:cs typeface="Times New Roman" panose="02020603050405020304" pitchFamily="18" charset="0"/>
              </a:rPr>
              <a:t>Closed</a:t>
            </a:r>
            <a:endParaRPr lang="en-US" sz="2400" dirty="0">
              <a:latin typeface="Franklin Gothic Demi" panose="020B0703020102020204" pitchFamily="34" charset="0"/>
              <a:cs typeface="Times New Roman" panose="02020603050405020304" pitchFamily="18" charset="0"/>
            </a:endParaRPr>
          </a:p>
          <a:p>
            <a:pPr lvl="1">
              <a:buFont typeface="Arial" panose="020B0604020202020204" pitchFamily="34" charset="0"/>
              <a:buChar char="•"/>
            </a:pPr>
            <a:r>
              <a:rPr lang="en-US" dirty="0"/>
              <a:t>Have you identified a school leader?</a:t>
            </a:r>
          </a:p>
          <a:p>
            <a:pPr lvl="1">
              <a:buFont typeface="Arial" panose="020B0604020202020204" pitchFamily="34" charset="0"/>
              <a:buChar char="•"/>
            </a:pPr>
            <a:r>
              <a:rPr lang="en-US" dirty="0"/>
              <a:t>Do you have a letter of commitment from that funder?</a:t>
            </a:r>
          </a:p>
          <a:p>
            <a:pPr marL="457200" lvl="1" indent="0">
              <a:buNone/>
            </a:pPr>
            <a:endParaRPr lang="en-US" dirty="0"/>
          </a:p>
          <a:p>
            <a:pPr marL="457200" indent="-457200">
              <a:buClr>
                <a:schemeClr val="accent1"/>
              </a:buClr>
              <a:buFont typeface="+mj-lt"/>
              <a:buAutoNum type="arabicPeriod"/>
            </a:pPr>
            <a:r>
              <a:rPr lang="en-US" sz="2400" dirty="0">
                <a:solidFill>
                  <a:schemeClr val="accent1"/>
                </a:solidFill>
                <a:latin typeface="Franklin Gothic Demi" panose="020B0703020102020204" pitchFamily="34" charset="0"/>
                <a:cs typeface="Times New Roman" panose="02020603050405020304" pitchFamily="18" charset="0"/>
              </a:rPr>
              <a:t>Open Ended</a:t>
            </a:r>
            <a:endParaRPr lang="en-US" dirty="0"/>
          </a:p>
          <a:p>
            <a:pPr lvl="1">
              <a:buFont typeface="Arial" panose="020B0604020202020204" pitchFamily="34" charset="0"/>
              <a:buChar char="•"/>
            </a:pPr>
            <a:r>
              <a:rPr lang="en-US" dirty="0"/>
              <a:t>How did you select your school leader?</a:t>
            </a:r>
          </a:p>
          <a:p>
            <a:pPr lvl="1">
              <a:buFont typeface="Arial" panose="020B0604020202020204" pitchFamily="34" charset="0"/>
              <a:buChar char="•"/>
            </a:pPr>
            <a:r>
              <a:rPr lang="en-US" dirty="0"/>
              <a:t>What is your process for reviewing and revising curriculum?</a:t>
            </a:r>
          </a:p>
        </p:txBody>
      </p:sp>
      <p:sp>
        <p:nvSpPr>
          <p:cNvPr id="2" name="Content Placeholder 1">
            <a:extLst>
              <a:ext uri="{FF2B5EF4-FFF2-40B4-BE49-F238E27FC236}">
                <a16:creationId xmlns:a16="http://schemas.microsoft.com/office/drawing/2014/main" id="{3A487C18-9E55-4924-8F96-140328952174}"/>
              </a:ext>
            </a:extLst>
          </p:cNvPr>
          <p:cNvSpPr>
            <a:spLocks noGrp="1"/>
          </p:cNvSpPr>
          <p:nvPr>
            <p:ph idx="11"/>
          </p:nvPr>
        </p:nvSpPr>
        <p:spPr>
          <a:xfrm>
            <a:off x="6161471" y="2190537"/>
            <a:ext cx="5048392" cy="4178830"/>
          </a:xfrm>
        </p:spPr>
        <p:txBody>
          <a:bodyPr/>
          <a:lstStyle/>
          <a:p>
            <a:pPr marL="514350" indent="-514350">
              <a:buClr>
                <a:schemeClr val="accent1"/>
              </a:buClr>
              <a:buFont typeface="+mj-lt"/>
              <a:buAutoNum type="arabicPeriod" startAt="3"/>
            </a:pPr>
            <a:r>
              <a:rPr lang="en-US" sz="2600" dirty="0">
                <a:solidFill>
                  <a:schemeClr val="accent1"/>
                </a:solidFill>
                <a:latin typeface="Franklin Gothic Demi" panose="020B0703020102020204" pitchFamily="34" charset="0"/>
                <a:cs typeface="Times New Roman" panose="02020603050405020304" pitchFamily="18" charset="0"/>
              </a:rPr>
              <a:t>Scenarios</a:t>
            </a:r>
            <a:endParaRPr lang="en-US" sz="2600" dirty="0">
              <a:latin typeface="Franklin Gothic Demi" panose="020B0703020102020204" pitchFamily="34" charset="0"/>
              <a:cs typeface="Times New Roman" panose="02020603050405020304" pitchFamily="18" charset="0"/>
            </a:endParaRPr>
          </a:p>
          <a:p>
            <a:pPr lvl="1"/>
            <a:r>
              <a:rPr lang="en-US" dirty="0"/>
              <a:t>What will you do if enrollment is 20% below expectations?</a:t>
            </a:r>
          </a:p>
          <a:p>
            <a:pPr lvl="1"/>
            <a:r>
              <a:rPr lang="en-US" dirty="0"/>
              <a:t>Suppose your state test scores come back well below your targets. What steps will the board take?</a:t>
            </a:r>
          </a:p>
          <a:p>
            <a:endParaRPr lang="en-US" dirty="0"/>
          </a:p>
        </p:txBody>
      </p:sp>
    </p:spTree>
    <p:extLst>
      <p:ext uri="{BB962C8B-B14F-4D97-AF65-F5344CB8AC3E}">
        <p14:creationId xmlns:p14="http://schemas.microsoft.com/office/powerpoint/2010/main" val="1587723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Testing capacity: performance tasks</a:t>
            </a:r>
          </a:p>
        </p:txBody>
      </p:sp>
      <p:sp>
        <p:nvSpPr>
          <p:cNvPr id="5" name="Text Placeholder 2">
            <a:extLst>
              <a:ext uri="{FF2B5EF4-FFF2-40B4-BE49-F238E27FC236}">
                <a16:creationId xmlns:a16="http://schemas.microsoft.com/office/drawing/2014/main" id="{49B3F940-5BB4-4DCC-9DFA-23BD6F8AD4FC}"/>
              </a:ext>
            </a:extLst>
          </p:cNvPr>
          <p:cNvSpPr>
            <a:spLocks noGrp="1"/>
          </p:cNvSpPr>
          <p:nvPr>
            <p:ph idx="1"/>
          </p:nvPr>
        </p:nvSpPr>
        <p:spPr>
          <a:xfrm>
            <a:off x="925688" y="1480839"/>
            <a:ext cx="7199137" cy="4581867"/>
          </a:xfrm>
        </p:spPr>
        <p:txBody>
          <a:bodyPr/>
          <a:lstStyle/>
          <a:p>
            <a:pPr marL="0" indent="0">
              <a:buNone/>
            </a:pPr>
            <a:r>
              <a:rPr lang="en-US" sz="2000" dirty="0"/>
              <a:t>By adding performance tasks to supplement the standard interview, evaluators can increase the overall effectiveness of the capacity interview in selecting school operators with the greatest potential to operate a high-quality school.</a:t>
            </a:r>
          </a:p>
          <a:p>
            <a:pPr marL="0" indent="0">
              <a:buNone/>
            </a:pPr>
            <a:endParaRPr lang="en-US" sz="1200" dirty="0"/>
          </a:p>
          <a:p>
            <a:pPr marL="0" indent="0">
              <a:buNone/>
            </a:pPr>
            <a:r>
              <a:rPr lang="en-US" sz="2000" dirty="0"/>
              <a:t>Performance tasks, in combination with other question types, can provide a fuller picture of an applicant’s overall capacity by illuminating:</a:t>
            </a:r>
          </a:p>
          <a:p>
            <a:r>
              <a:rPr lang="en-US" sz="1800" dirty="0"/>
              <a:t>group dynamics and leadership roles in practice;</a:t>
            </a:r>
          </a:p>
          <a:p>
            <a:r>
              <a:rPr lang="en-US" sz="1800" dirty="0"/>
              <a:t>depth and diversity of skills required to open and operate a quality charter school;</a:t>
            </a:r>
          </a:p>
          <a:p>
            <a:r>
              <a:rPr lang="en-US" sz="1800" dirty="0"/>
              <a:t>ability to review key documents and recognize key issues and challenges relevant to operating a charter school; and</a:t>
            </a:r>
          </a:p>
          <a:p>
            <a:r>
              <a:rPr lang="en-US" sz="1800" dirty="0"/>
              <a:t>fluency with respect to components of their proposed school design.</a:t>
            </a:r>
          </a:p>
          <a:p>
            <a:pPr marL="0" indent="0">
              <a:buNone/>
            </a:pPr>
            <a:endParaRPr lang="en-US" sz="2000" dirty="0"/>
          </a:p>
        </p:txBody>
      </p:sp>
      <p:sp>
        <p:nvSpPr>
          <p:cNvPr id="2" name="TextBox 1">
            <a:extLst>
              <a:ext uri="{FF2B5EF4-FFF2-40B4-BE49-F238E27FC236}">
                <a16:creationId xmlns:a16="http://schemas.microsoft.com/office/drawing/2014/main" id="{2B4C278F-8A93-4B0B-B45E-F744B9468CEA}"/>
              </a:ext>
            </a:extLst>
          </p:cNvPr>
          <p:cNvSpPr txBox="1"/>
          <p:nvPr/>
        </p:nvSpPr>
        <p:spPr>
          <a:xfrm>
            <a:off x="8403341" y="1627140"/>
            <a:ext cx="3405713" cy="3354765"/>
          </a:xfrm>
          <a:prstGeom prst="rect">
            <a:avLst/>
          </a:prstGeom>
          <a:solidFill>
            <a:schemeClr val="accent3">
              <a:lumMod val="40000"/>
              <a:lumOff val="60000"/>
            </a:schemeClr>
          </a:solidFill>
        </p:spPr>
        <p:txBody>
          <a:bodyPr wrap="square" rtlCol="0">
            <a:spAutoFit/>
          </a:bodyPr>
          <a:lstStyle/>
          <a:p>
            <a:pPr marL="631825">
              <a:spcBef>
                <a:spcPts val="1200"/>
              </a:spcBef>
            </a:pPr>
            <a:endParaRPr lang="en-US" b="1" cap="all" dirty="0">
              <a:solidFill>
                <a:schemeClr val="accent4"/>
              </a:solidFill>
            </a:endParaRPr>
          </a:p>
          <a:p>
            <a:pPr marL="631825">
              <a:spcBef>
                <a:spcPts val="1200"/>
              </a:spcBef>
            </a:pPr>
            <a:endParaRPr lang="en-US" sz="600" b="1" cap="all" dirty="0">
              <a:solidFill>
                <a:schemeClr val="accent4"/>
              </a:solidFill>
            </a:endParaRPr>
          </a:p>
          <a:p>
            <a:pPr marL="631825">
              <a:spcBef>
                <a:spcPts val="1200"/>
              </a:spcBef>
            </a:pPr>
            <a:endParaRPr lang="en-US" sz="600" b="1" cap="all" dirty="0">
              <a:solidFill>
                <a:schemeClr val="bg1"/>
              </a:solidFill>
            </a:endParaRPr>
          </a:p>
          <a:p>
            <a:pPr marL="171450"/>
            <a:r>
              <a:rPr lang="en-US" i="1" dirty="0"/>
              <a:t>As we seek to grow innovative and diverse charter schools, performance tasks are </a:t>
            </a:r>
          </a:p>
          <a:p>
            <a:pPr marL="171450"/>
            <a:r>
              <a:rPr lang="en-US" i="1" dirty="0"/>
              <a:t>especially useful to provide applicants opportunities to demonstrate hidden strengths that might not have come</a:t>
            </a:r>
          </a:p>
          <a:p>
            <a:pPr marL="171450"/>
            <a:r>
              <a:rPr lang="en-US" i="1" dirty="0"/>
              <a:t>across in the application.</a:t>
            </a:r>
          </a:p>
          <a:p>
            <a:pPr marL="171450"/>
            <a:endParaRPr lang="en-US" i="1" dirty="0"/>
          </a:p>
        </p:txBody>
      </p:sp>
      <p:sp>
        <p:nvSpPr>
          <p:cNvPr id="12" name="Rectangle 11">
            <a:extLst>
              <a:ext uri="{FF2B5EF4-FFF2-40B4-BE49-F238E27FC236}">
                <a16:creationId xmlns:a16="http://schemas.microsoft.com/office/drawing/2014/main" id="{BE556892-EB1D-425F-8888-B96B044D9404}"/>
              </a:ext>
            </a:extLst>
          </p:cNvPr>
          <p:cNvSpPr/>
          <p:nvPr/>
        </p:nvSpPr>
        <p:spPr>
          <a:xfrm>
            <a:off x="8403341" y="1609375"/>
            <a:ext cx="3405713" cy="646331"/>
          </a:xfrm>
          <a:prstGeom prst="rect">
            <a:avLst/>
          </a:prstGeom>
          <a:solidFill>
            <a:schemeClr val="accent1"/>
          </a:solidFill>
        </p:spPr>
        <p:txBody>
          <a:bodyPr wrap="square">
            <a:spAutoFit/>
          </a:bodyPr>
          <a:lstStyle/>
          <a:p>
            <a:pPr marL="342900" indent="228600"/>
            <a:r>
              <a:rPr lang="en-US" b="1" cap="all" dirty="0">
                <a:solidFill>
                  <a:schemeClr val="bg1"/>
                </a:solidFill>
              </a:rPr>
              <a:t>LOOK FOR THE </a:t>
            </a:r>
          </a:p>
          <a:p>
            <a:pPr marL="342900" indent="228600"/>
            <a:r>
              <a:rPr lang="en-US" b="1" cap="all" dirty="0">
                <a:solidFill>
                  <a:schemeClr val="bg1"/>
                </a:solidFill>
              </a:rPr>
              <a:t>DIAMONDS IN THE ROUGH</a:t>
            </a:r>
          </a:p>
        </p:txBody>
      </p:sp>
      <p:pic>
        <p:nvPicPr>
          <p:cNvPr id="11" name="Graphic 10" descr="Diamond">
            <a:extLst>
              <a:ext uri="{FF2B5EF4-FFF2-40B4-BE49-F238E27FC236}">
                <a16:creationId xmlns:a16="http://schemas.microsoft.com/office/drawing/2014/main" id="{E3FE809B-075E-4752-A2A0-B65DB407A0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9461" y="1731480"/>
            <a:ext cx="402120" cy="402120"/>
          </a:xfrm>
          <a:prstGeom prst="rect">
            <a:avLst/>
          </a:prstGeom>
        </p:spPr>
      </p:pic>
    </p:spTree>
    <p:extLst>
      <p:ext uri="{BB962C8B-B14F-4D97-AF65-F5344CB8AC3E}">
        <p14:creationId xmlns:p14="http://schemas.microsoft.com/office/powerpoint/2010/main" val="926719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2AF0FC-AAD7-42A7-8A08-3B1693CE0052}"/>
              </a:ext>
            </a:extLst>
          </p:cNvPr>
          <p:cNvSpPr>
            <a:spLocks noGrp="1"/>
          </p:cNvSpPr>
          <p:nvPr>
            <p:ph type="body" sz="quarter" idx="10"/>
          </p:nvPr>
        </p:nvSpPr>
        <p:spPr/>
        <p:txBody>
          <a:bodyPr/>
          <a:lstStyle/>
          <a:p>
            <a:r>
              <a:rPr lang="en-US" dirty="0"/>
              <a:t>Sample performance task schedule</a:t>
            </a:r>
          </a:p>
        </p:txBody>
      </p:sp>
      <p:graphicFrame>
        <p:nvGraphicFramePr>
          <p:cNvPr id="4" name="Table 3">
            <a:extLst>
              <a:ext uri="{FF2B5EF4-FFF2-40B4-BE49-F238E27FC236}">
                <a16:creationId xmlns:a16="http://schemas.microsoft.com/office/drawing/2014/main" id="{7C70C451-150A-46A1-B565-18C0F6EBA43E}"/>
              </a:ext>
            </a:extLst>
          </p:cNvPr>
          <p:cNvGraphicFramePr>
            <a:graphicFrameLocks noGrp="1"/>
          </p:cNvGraphicFramePr>
          <p:nvPr>
            <p:extLst>
              <p:ext uri="{D42A27DB-BD31-4B8C-83A1-F6EECF244321}">
                <p14:modId xmlns:p14="http://schemas.microsoft.com/office/powerpoint/2010/main" val="62300429"/>
              </p:ext>
            </p:extLst>
          </p:nvPr>
        </p:nvGraphicFramePr>
        <p:xfrm>
          <a:off x="2401870" y="1472135"/>
          <a:ext cx="7854780" cy="4885452"/>
        </p:xfrm>
        <a:graphic>
          <a:graphicData uri="http://schemas.openxmlformats.org/drawingml/2006/table">
            <a:tbl>
              <a:tblPr firstRow="1" bandRow="1">
                <a:tableStyleId>{5C22544A-7EE6-4342-B048-85BDC9FD1C3A}</a:tableStyleId>
              </a:tblPr>
              <a:tblGrid>
                <a:gridCol w="1190051">
                  <a:extLst>
                    <a:ext uri="{9D8B030D-6E8A-4147-A177-3AD203B41FA5}">
                      <a16:colId xmlns:a16="http://schemas.microsoft.com/office/drawing/2014/main" val="2369616887"/>
                    </a:ext>
                  </a:extLst>
                </a:gridCol>
                <a:gridCol w="4046469">
                  <a:extLst>
                    <a:ext uri="{9D8B030D-6E8A-4147-A177-3AD203B41FA5}">
                      <a16:colId xmlns:a16="http://schemas.microsoft.com/office/drawing/2014/main" val="3210888419"/>
                    </a:ext>
                  </a:extLst>
                </a:gridCol>
                <a:gridCol w="2618260">
                  <a:extLst>
                    <a:ext uri="{9D8B030D-6E8A-4147-A177-3AD203B41FA5}">
                      <a16:colId xmlns:a16="http://schemas.microsoft.com/office/drawing/2014/main" val="106322605"/>
                    </a:ext>
                  </a:extLst>
                </a:gridCol>
              </a:tblGrid>
              <a:tr h="43071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800" dirty="0">
                        <a:solidFill>
                          <a:srgbClr val="40404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dirty="0">
                          <a:solidFill>
                            <a:schemeClr val="bg1"/>
                          </a:solidFill>
                          <a:latin typeface="+mn-lt"/>
                        </a:rPr>
                        <a:t>Element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dirty="0">
                          <a:solidFill>
                            <a:schemeClr val="bg1"/>
                          </a:solidFill>
                          <a:latin typeface="+mn-lt"/>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63177171"/>
                  </a:ext>
                </a:extLst>
              </a:tr>
              <a:tr h="620310">
                <a:tc rowSpan="5">
                  <a:txBody>
                    <a:bodyPr/>
                    <a:lstStyle/>
                    <a:p>
                      <a:r>
                        <a:rPr lang="en-US" sz="1800" dirty="0">
                          <a:solidFill>
                            <a:srgbClr val="404040"/>
                          </a:solidFill>
                          <a:latin typeface="+mn-lt"/>
                        </a:rPr>
                        <a:t>Part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800" dirty="0">
                          <a:solidFill>
                            <a:srgbClr val="404040"/>
                          </a:solidFill>
                          <a:latin typeface="+mn-lt"/>
                        </a:rPr>
                        <a:t>Welcome and introductions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800" dirty="0">
                          <a:solidFill>
                            <a:srgbClr val="404040"/>
                          </a:solidFill>
                          <a:latin typeface="+mn-lt"/>
                        </a:rPr>
                        <a:t>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9244027"/>
                  </a:ext>
                </a:extLst>
              </a:tr>
              <a:tr h="635530">
                <a:tc vMerge="1">
                  <a:txBody>
                    <a:bodyPr/>
                    <a:lstStyle/>
                    <a:p>
                      <a:endParaRPr lang="en-US" dirty="0"/>
                    </a:p>
                  </a:txBody>
                  <a:tcPr/>
                </a:tc>
                <a:tc>
                  <a:txBody>
                    <a:bodyPr/>
                    <a:lstStyle/>
                    <a:p>
                      <a:r>
                        <a:rPr lang="en-US" sz="1800" dirty="0">
                          <a:solidFill>
                            <a:srgbClr val="404040"/>
                          </a:solidFill>
                          <a:latin typeface="+mn-lt"/>
                        </a:rPr>
                        <a:t>Performance task introduction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solidFill>
                            <a:srgbClr val="404040"/>
                          </a:solidFill>
                          <a:latin typeface="+mn-lt"/>
                        </a:rPr>
                        <a:t>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9512945"/>
                  </a:ext>
                </a:extLst>
              </a:tr>
              <a:tr h="635530">
                <a:tc vMerge="1">
                  <a:txBody>
                    <a:bodyPr/>
                    <a:lstStyle/>
                    <a:p>
                      <a:endParaRPr lang="en-US" dirty="0"/>
                    </a:p>
                  </a:txBody>
                  <a:tcPr/>
                </a:tc>
                <a:tc>
                  <a:txBody>
                    <a:bodyPr/>
                    <a:lstStyle/>
                    <a:p>
                      <a:r>
                        <a:rPr lang="en-US" sz="1800" dirty="0">
                          <a:solidFill>
                            <a:srgbClr val="404040"/>
                          </a:solidFill>
                          <a:latin typeface="+mn-lt"/>
                        </a:rPr>
                        <a:t>Performance task observation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800" dirty="0">
                          <a:solidFill>
                            <a:srgbClr val="404040"/>
                          </a:solidFill>
                          <a:latin typeface="+mn-lt"/>
                        </a:rPr>
                        <a:t>15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37544650"/>
                  </a:ext>
                </a:extLst>
              </a:tr>
              <a:tr h="635530">
                <a:tc vMerge="1">
                  <a:txBody>
                    <a:bodyPr/>
                    <a:lstStyle/>
                    <a:p>
                      <a:endParaRPr lang="en-US" dirty="0"/>
                    </a:p>
                  </a:txBody>
                  <a:tcPr/>
                </a:tc>
                <a:tc>
                  <a:txBody>
                    <a:bodyPr/>
                    <a:lstStyle/>
                    <a:p>
                      <a:r>
                        <a:rPr lang="en-US" sz="1800" dirty="0">
                          <a:solidFill>
                            <a:srgbClr val="404040"/>
                          </a:solidFill>
                          <a:latin typeface="+mn-lt"/>
                        </a:rPr>
                        <a:t>Performance task discussion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solidFill>
                            <a:srgbClr val="404040"/>
                          </a:solidFill>
                          <a:latin typeface="+mn-lt"/>
                        </a:rPr>
                        <a:t>15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98963148"/>
                  </a:ext>
                </a:extLst>
              </a:tr>
              <a:tr h="875732">
                <a:tc vMerge="1">
                  <a:txBody>
                    <a:bodyPr/>
                    <a:lstStyle/>
                    <a:p>
                      <a:endParaRPr lang="en-US" dirty="0"/>
                    </a:p>
                  </a:txBody>
                  <a:tcPr/>
                </a:tc>
                <a:tc>
                  <a:txBody>
                    <a:bodyPr/>
                    <a:lstStyle/>
                    <a:p>
                      <a:r>
                        <a:rPr lang="en-US" sz="1800" dirty="0">
                          <a:solidFill>
                            <a:srgbClr val="404040"/>
                          </a:solidFill>
                          <a:latin typeface="+mn-lt"/>
                        </a:rPr>
                        <a:t>Performance task wrap-up and transition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800" dirty="0">
                          <a:solidFill>
                            <a:srgbClr val="404040"/>
                          </a:solidFill>
                          <a:latin typeface="+mn-lt"/>
                        </a:rPr>
                        <a:t>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8552964"/>
                  </a:ext>
                </a:extLst>
              </a:tr>
              <a:tr h="1052108">
                <a:tc>
                  <a:txBody>
                    <a:bodyPr/>
                    <a:lstStyle/>
                    <a:p>
                      <a:r>
                        <a:rPr lang="en-US" sz="1800" dirty="0">
                          <a:solidFill>
                            <a:srgbClr val="404040"/>
                          </a:solidFill>
                          <a:latin typeface="+mn-lt"/>
                        </a:rPr>
                        <a:t>Part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solidFill>
                            <a:srgbClr val="404040"/>
                          </a:solidFill>
                          <a:latin typeface="+mn-lt"/>
                        </a:rPr>
                        <a:t>Regular Applicant Q&amp;A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solidFill>
                            <a:srgbClr val="404040"/>
                          </a:solidFill>
                          <a:latin typeface="+mn-lt"/>
                        </a:rPr>
                        <a:t>45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0501346"/>
                  </a:ext>
                </a:extLst>
              </a:tr>
            </a:tbl>
          </a:graphicData>
        </a:graphic>
      </p:graphicFrame>
      <p:sp>
        <p:nvSpPr>
          <p:cNvPr id="5" name="Speech Bubble: Rectangle 4">
            <a:extLst>
              <a:ext uri="{FF2B5EF4-FFF2-40B4-BE49-F238E27FC236}">
                <a16:creationId xmlns:a16="http://schemas.microsoft.com/office/drawing/2014/main" id="{15966F48-8E0E-4A3B-BD0A-9E91264ADE94}"/>
              </a:ext>
            </a:extLst>
          </p:cNvPr>
          <p:cNvSpPr/>
          <p:nvPr/>
        </p:nvSpPr>
        <p:spPr>
          <a:xfrm>
            <a:off x="811827" y="2502219"/>
            <a:ext cx="1424346" cy="119684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srgbClr val="D0D0D0"/>
                </a:solidFill>
                <a:latin typeface="+mj-lt"/>
              </a:rPr>
              <a:t>Consider separating out groups</a:t>
            </a:r>
          </a:p>
        </p:txBody>
      </p:sp>
      <p:sp>
        <p:nvSpPr>
          <p:cNvPr id="6" name="Right Bracket 5">
            <a:extLst>
              <a:ext uri="{FF2B5EF4-FFF2-40B4-BE49-F238E27FC236}">
                <a16:creationId xmlns:a16="http://schemas.microsoft.com/office/drawing/2014/main" id="{7962C747-CF0F-48BE-A1AD-A38FED86D84F}"/>
              </a:ext>
            </a:extLst>
          </p:cNvPr>
          <p:cNvSpPr/>
          <p:nvPr/>
        </p:nvSpPr>
        <p:spPr>
          <a:xfrm>
            <a:off x="10422347" y="1933921"/>
            <a:ext cx="45719" cy="4406900"/>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dirty="0">
              <a:solidFill>
                <a:srgbClr val="FFFFFF"/>
              </a:solidFill>
              <a:latin typeface="Calibri"/>
            </a:endParaRPr>
          </a:p>
        </p:txBody>
      </p:sp>
      <p:sp>
        <p:nvSpPr>
          <p:cNvPr id="7" name="TextBox 6">
            <a:extLst>
              <a:ext uri="{FF2B5EF4-FFF2-40B4-BE49-F238E27FC236}">
                <a16:creationId xmlns:a16="http://schemas.microsoft.com/office/drawing/2014/main" id="{C3E6D6D9-273C-460B-A17D-67E85F874910}"/>
              </a:ext>
            </a:extLst>
          </p:cNvPr>
          <p:cNvSpPr txBox="1"/>
          <p:nvPr/>
        </p:nvSpPr>
        <p:spPr>
          <a:xfrm>
            <a:off x="10683880" y="3591695"/>
            <a:ext cx="1392585" cy="646331"/>
          </a:xfrm>
          <a:prstGeom prst="rect">
            <a:avLst/>
          </a:prstGeom>
          <a:noFill/>
        </p:spPr>
        <p:txBody>
          <a:bodyPr wrap="square" rtlCol="0">
            <a:spAutoFit/>
          </a:bodyPr>
          <a:lstStyle/>
          <a:p>
            <a:pPr defTabSz="457200"/>
            <a:r>
              <a:rPr lang="en-US" dirty="0">
                <a:solidFill>
                  <a:srgbClr val="404040"/>
                </a:solidFill>
                <a:latin typeface="+mj-lt"/>
              </a:rPr>
              <a:t>90-minute interview</a:t>
            </a:r>
          </a:p>
        </p:txBody>
      </p:sp>
    </p:spTree>
    <p:extLst>
      <p:ext uri="{BB962C8B-B14F-4D97-AF65-F5344CB8AC3E}">
        <p14:creationId xmlns:p14="http://schemas.microsoft.com/office/powerpoint/2010/main" val="320164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C57C7B2-EAC6-40F0-B773-C93A489A1019}"/>
              </a:ext>
            </a:extLst>
          </p:cNvPr>
          <p:cNvSpPr>
            <a:spLocks noGrp="1"/>
          </p:cNvSpPr>
          <p:nvPr>
            <p:ph idx="1"/>
          </p:nvPr>
        </p:nvSpPr>
        <p:spPr/>
        <p:txBody>
          <a:bodyPr/>
          <a:lstStyle/>
          <a:p>
            <a:r>
              <a:rPr lang="en-US" dirty="0"/>
              <a:t>[SEE NACSA’S CAPACITY INTERVIEW TOOLKIT at (WEBSITE URL) FOR SAMPLE ACADEMIC, ORGANIZATIONAL, AND FINANCIAL PERFORMANCE TASKS.]</a:t>
            </a:r>
          </a:p>
          <a:p>
            <a:endParaRPr lang="en-US" dirty="0"/>
          </a:p>
        </p:txBody>
      </p:sp>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Sample performance </a:t>
            </a:r>
            <a:r>
              <a:rPr lang="en-US" dirty="0" err="1"/>
              <a:t>tasKS</a:t>
            </a:r>
            <a:endParaRPr lang="en-US" dirty="0"/>
          </a:p>
        </p:txBody>
      </p:sp>
    </p:spTree>
    <p:extLst>
      <p:ext uri="{BB962C8B-B14F-4D97-AF65-F5344CB8AC3E}">
        <p14:creationId xmlns:p14="http://schemas.microsoft.com/office/powerpoint/2010/main" val="405761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Interview: game plan</a:t>
            </a:r>
          </a:p>
        </p:txBody>
      </p:sp>
      <p:sp>
        <p:nvSpPr>
          <p:cNvPr id="4" name="Content Placeholder 3">
            <a:extLst>
              <a:ext uri="{FF2B5EF4-FFF2-40B4-BE49-F238E27FC236}">
                <a16:creationId xmlns:a16="http://schemas.microsoft.com/office/drawing/2014/main" id="{3797BE0C-51C5-4888-8812-24F6BB8CDF2F}"/>
              </a:ext>
            </a:extLst>
          </p:cNvPr>
          <p:cNvSpPr>
            <a:spLocks noGrp="1"/>
          </p:cNvSpPr>
          <p:nvPr>
            <p:ph idx="1"/>
          </p:nvPr>
        </p:nvSpPr>
        <p:spPr/>
        <p:txBody>
          <a:bodyPr/>
          <a:lstStyle/>
          <a:p>
            <a:pPr marL="0" indent="0">
              <a:spcAft>
                <a:spcPts val="1200"/>
              </a:spcAft>
              <a:buNone/>
            </a:pPr>
            <a:r>
              <a:rPr lang="en-US" sz="2400" dirty="0">
                <a:solidFill>
                  <a:schemeClr val="accent1"/>
                </a:solidFill>
                <a:latin typeface="Franklin Gothic Demi" panose="020B0703020102020204" pitchFamily="34" charset="0"/>
              </a:rPr>
              <a:t>Important Considerations for   </a:t>
            </a:r>
            <a:r>
              <a:rPr lang="en-US" sz="2400" b="1" i="1" dirty="0">
                <a:solidFill>
                  <a:schemeClr val="accent2"/>
                </a:solidFill>
                <a:latin typeface="Franklin Gothic Demi" panose="020B0703020102020204" pitchFamily="34" charset="0"/>
              </a:rPr>
              <a:t>Strong</a:t>
            </a:r>
            <a:r>
              <a:rPr lang="en-US" sz="2400" b="1" dirty="0">
                <a:solidFill>
                  <a:schemeClr val="accent1"/>
                </a:solidFill>
                <a:latin typeface="Franklin Gothic Demi" panose="020B0703020102020204" pitchFamily="34" charset="0"/>
              </a:rPr>
              <a:t> </a:t>
            </a:r>
            <a:r>
              <a:rPr lang="en-US" sz="2400" dirty="0">
                <a:solidFill>
                  <a:schemeClr val="accent1"/>
                </a:solidFill>
                <a:latin typeface="Franklin Gothic Demi" panose="020B0703020102020204" pitchFamily="34" charset="0"/>
              </a:rPr>
              <a:t>Applications</a:t>
            </a:r>
          </a:p>
          <a:p>
            <a:pPr>
              <a:spcAft>
                <a:spcPts val="600"/>
              </a:spcAft>
            </a:pPr>
            <a:r>
              <a:rPr lang="en-US" sz="2400" dirty="0"/>
              <a:t>Did they write it?</a:t>
            </a:r>
          </a:p>
          <a:p>
            <a:pPr>
              <a:spcAft>
                <a:spcPts val="600"/>
              </a:spcAft>
            </a:pPr>
            <a:r>
              <a:rPr lang="en-US" sz="2400" dirty="0"/>
              <a:t>Do they have the capacity to pull it off?</a:t>
            </a:r>
          </a:p>
          <a:p>
            <a:pPr>
              <a:spcAft>
                <a:spcPts val="600"/>
              </a:spcAft>
            </a:pPr>
            <a:r>
              <a:rPr lang="en-US" sz="2400" dirty="0"/>
              <a:t>Do they know what they don’t know?</a:t>
            </a:r>
          </a:p>
          <a:p>
            <a:pPr>
              <a:spcAft>
                <a:spcPts val="600"/>
              </a:spcAft>
            </a:pPr>
            <a:r>
              <a:rPr lang="en-US" sz="2400" dirty="0"/>
              <a:t>Do they have plans to address unknown variables?</a:t>
            </a:r>
          </a:p>
          <a:p>
            <a:endParaRPr lang="en-US" sz="2400" dirty="0"/>
          </a:p>
        </p:txBody>
      </p:sp>
      <p:sp>
        <p:nvSpPr>
          <p:cNvPr id="5" name="Content Placeholder 4">
            <a:extLst>
              <a:ext uri="{FF2B5EF4-FFF2-40B4-BE49-F238E27FC236}">
                <a16:creationId xmlns:a16="http://schemas.microsoft.com/office/drawing/2014/main" id="{FCF8DADC-DD58-444F-9347-4EFD63670993}"/>
              </a:ext>
            </a:extLst>
          </p:cNvPr>
          <p:cNvSpPr>
            <a:spLocks noGrp="1"/>
          </p:cNvSpPr>
          <p:nvPr>
            <p:ph idx="11"/>
          </p:nvPr>
        </p:nvSpPr>
        <p:spPr/>
        <p:txBody>
          <a:bodyPr/>
          <a:lstStyle/>
          <a:p>
            <a:pPr marL="0" indent="0">
              <a:spcAft>
                <a:spcPts val="1200"/>
              </a:spcAft>
              <a:buNone/>
            </a:pPr>
            <a:r>
              <a:rPr lang="en-US" sz="2400" dirty="0">
                <a:solidFill>
                  <a:schemeClr val="accent1"/>
                </a:solidFill>
                <a:latin typeface="Franklin Gothic Demi" panose="020B0703020102020204" pitchFamily="34" charset="0"/>
              </a:rPr>
              <a:t>Important Considerations for           </a:t>
            </a:r>
            <a:r>
              <a:rPr lang="en-US" sz="2400" i="1" dirty="0">
                <a:solidFill>
                  <a:schemeClr val="bg1">
                    <a:lumMod val="50000"/>
                  </a:schemeClr>
                </a:solidFill>
                <a:latin typeface="Franklin Gothic Demi" panose="020B0703020102020204" pitchFamily="34" charset="0"/>
              </a:rPr>
              <a:t>Weak</a:t>
            </a:r>
            <a:r>
              <a:rPr lang="en-US" sz="2400" dirty="0">
                <a:solidFill>
                  <a:schemeClr val="accent1"/>
                </a:solidFill>
                <a:latin typeface="Franklin Gothic Demi" panose="020B0703020102020204" pitchFamily="34" charset="0"/>
              </a:rPr>
              <a:t> Applications</a:t>
            </a:r>
          </a:p>
          <a:p>
            <a:pPr>
              <a:spcAft>
                <a:spcPts val="600"/>
              </a:spcAft>
            </a:pPr>
            <a:r>
              <a:rPr lang="en-US" sz="2400" dirty="0"/>
              <a:t>Did they have limited resources with which to produce a polished application?</a:t>
            </a:r>
          </a:p>
          <a:p>
            <a:pPr>
              <a:spcAft>
                <a:spcPts val="600"/>
              </a:spcAft>
            </a:pPr>
            <a:r>
              <a:rPr lang="en-US" sz="2400" dirty="0"/>
              <a:t>Is the application a reflection of their professionalism?</a:t>
            </a:r>
          </a:p>
          <a:p>
            <a:pPr>
              <a:spcAft>
                <a:spcPts val="600"/>
              </a:spcAft>
            </a:pPr>
            <a:r>
              <a:rPr lang="en-US" sz="2400" dirty="0"/>
              <a:t>Do they understand high stakes accountability?</a:t>
            </a:r>
          </a:p>
        </p:txBody>
      </p:sp>
    </p:spTree>
    <p:extLst>
      <p:ext uri="{BB962C8B-B14F-4D97-AF65-F5344CB8AC3E}">
        <p14:creationId xmlns:p14="http://schemas.microsoft.com/office/powerpoint/2010/main" val="3126101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D965-0BC5-458E-B9FC-8239FCB90228}"/>
              </a:ext>
            </a:extLst>
          </p:cNvPr>
          <p:cNvSpPr>
            <a:spLocks noGrp="1"/>
          </p:cNvSpPr>
          <p:nvPr>
            <p:ph type="ctrTitle"/>
          </p:nvPr>
        </p:nvSpPr>
        <p:spPr/>
        <p:txBody>
          <a:bodyPr/>
          <a:lstStyle/>
          <a:p>
            <a:r>
              <a:rPr lang="en-US" dirty="0"/>
              <a:t>Conducting</a:t>
            </a:r>
            <a:br>
              <a:rPr lang="en-US" dirty="0"/>
            </a:br>
            <a:r>
              <a:rPr lang="en-US" dirty="0"/>
              <a:t>the interview</a:t>
            </a:r>
          </a:p>
        </p:txBody>
      </p:sp>
    </p:spTree>
    <p:extLst>
      <p:ext uri="{BB962C8B-B14F-4D97-AF65-F5344CB8AC3E}">
        <p14:creationId xmlns:p14="http://schemas.microsoft.com/office/powerpoint/2010/main" val="1508189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925689" y="1599538"/>
            <a:ext cx="10397068" cy="4463332"/>
          </a:xfrm>
        </p:spPr>
        <p:txBody>
          <a:bodyPr/>
          <a:lstStyle/>
          <a:p>
            <a:r>
              <a:rPr lang="en-US" sz="2400" b="1" dirty="0">
                <a:solidFill>
                  <a:schemeClr val="accent1"/>
                </a:solidFill>
              </a:rPr>
              <a:t>Welcome/Introductions:</a:t>
            </a:r>
          </a:p>
          <a:p>
            <a:pPr lvl="1">
              <a:buFont typeface="Arial" panose="020B0604020202020204" pitchFamily="34" charset="0"/>
              <a:buChar char="•"/>
            </a:pPr>
            <a:r>
              <a:rPr lang="en-US" sz="2400" u="sng" dirty="0">
                <a:latin typeface="Franklin Gothic Book" panose="020B0503020102020204" pitchFamily="34" charset="0"/>
              </a:rPr>
              <a:t>Applicant Group:</a:t>
            </a:r>
            <a:r>
              <a:rPr lang="en-US" sz="2400" dirty="0">
                <a:latin typeface="Franklin Gothic Book" panose="020B0503020102020204" pitchFamily="34" charset="0"/>
              </a:rPr>
              <a:t> Name, Role with School, Affiliation</a:t>
            </a:r>
          </a:p>
          <a:p>
            <a:pPr lvl="1">
              <a:buFont typeface="Arial" panose="020B0604020202020204" pitchFamily="34" charset="0"/>
              <a:buChar char="•"/>
            </a:pPr>
            <a:r>
              <a:rPr lang="en-US" sz="2400" u="sng" dirty="0">
                <a:latin typeface="Franklin Gothic Book" panose="020B0503020102020204" pitchFamily="34" charset="0"/>
              </a:rPr>
              <a:t>Reviewers:</a:t>
            </a:r>
            <a:r>
              <a:rPr lang="en-US" sz="2400" dirty="0">
                <a:latin typeface="Franklin Gothic Book" panose="020B0503020102020204" pitchFamily="34" charset="0"/>
              </a:rPr>
              <a:t> Name, Affiliation </a:t>
            </a:r>
          </a:p>
          <a:p>
            <a:pPr marL="457200" lvl="1" indent="0">
              <a:buNone/>
            </a:pPr>
            <a:endParaRPr lang="en-US" sz="2400" dirty="0">
              <a:solidFill>
                <a:schemeClr val="accent4"/>
              </a:solidFill>
              <a:latin typeface="Franklin Gothic Book" panose="020B0503020102020204" pitchFamily="34" charset="0"/>
            </a:endParaRPr>
          </a:p>
          <a:p>
            <a:r>
              <a:rPr lang="en-US" sz="2400" b="1" dirty="0">
                <a:solidFill>
                  <a:schemeClr val="accent1"/>
                </a:solidFill>
              </a:rPr>
              <a:t>Set the stage:</a:t>
            </a:r>
          </a:p>
          <a:p>
            <a:pPr lvl="1">
              <a:buFont typeface="Arial" panose="020B0604020202020204" pitchFamily="34" charset="0"/>
              <a:buChar char="•"/>
            </a:pPr>
            <a:r>
              <a:rPr lang="en-US" sz="2400" dirty="0">
                <a:latin typeface="Franklin Gothic Book" panose="020B0503020102020204" pitchFamily="34" charset="0"/>
              </a:rPr>
              <a:t>Inform applicants that the review team has read the application, met as a group to discuss, and developed questions to better understand their proposal</a:t>
            </a:r>
          </a:p>
          <a:p>
            <a:pPr lvl="1">
              <a:buFont typeface="Arial" panose="020B0604020202020204" pitchFamily="34" charset="0"/>
              <a:buChar char="•"/>
            </a:pPr>
            <a:r>
              <a:rPr lang="en-US" sz="2400" dirty="0">
                <a:latin typeface="Franklin Gothic Book" panose="020B0503020102020204" pitchFamily="34" charset="0"/>
              </a:rPr>
              <a:t>Inform applicants interview will be recorded</a:t>
            </a:r>
          </a:p>
          <a:p>
            <a:pPr lvl="1">
              <a:buFont typeface="Arial" panose="020B0604020202020204" pitchFamily="34" charset="0"/>
              <a:buChar char="•"/>
            </a:pPr>
            <a:r>
              <a:rPr lang="en-US" sz="2400" dirty="0">
                <a:latin typeface="Franklin Gothic Book" panose="020B0503020102020204" pitchFamily="34" charset="0"/>
              </a:rPr>
              <a:t>State time when interview will end</a:t>
            </a:r>
            <a:endParaRPr lang="en-US" sz="2400" dirty="0">
              <a:solidFill>
                <a:schemeClr val="accent4"/>
              </a:solidFill>
            </a:endParaRPr>
          </a:p>
        </p:txBody>
      </p:sp>
      <p:sp>
        <p:nvSpPr>
          <p:cNvPr id="2" name="Text Placeholder 1"/>
          <p:cNvSpPr>
            <a:spLocks noGrp="1"/>
          </p:cNvSpPr>
          <p:nvPr>
            <p:ph type="body" sz="quarter" idx="10"/>
          </p:nvPr>
        </p:nvSpPr>
        <p:spPr/>
        <p:txBody>
          <a:bodyPr/>
          <a:lstStyle/>
          <a:p>
            <a:r>
              <a:rPr lang="en-US" dirty="0"/>
              <a:t>Team lead Opening sequence</a:t>
            </a:r>
          </a:p>
        </p:txBody>
      </p:sp>
    </p:spTree>
    <p:extLst>
      <p:ext uri="{BB962C8B-B14F-4D97-AF65-F5344CB8AC3E}">
        <p14:creationId xmlns:p14="http://schemas.microsoft.com/office/powerpoint/2010/main" val="4047023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numCol="2"/>
          <a:lstStyle/>
          <a:p>
            <a:pPr marL="342900" indent="-342900">
              <a:buFont typeface="Arial" panose="020B0604020202020204" pitchFamily="34" charset="0"/>
              <a:buChar char="•"/>
            </a:pPr>
            <a:r>
              <a:rPr lang="en-US" sz="2400" dirty="0"/>
              <a:t>Prepare &amp; prioritize</a:t>
            </a:r>
          </a:p>
          <a:p>
            <a:pPr marL="342900" indent="-342900">
              <a:buFont typeface="Arial" panose="020B0604020202020204" pitchFamily="34" charset="0"/>
              <a:buChar char="•"/>
            </a:pPr>
            <a:r>
              <a:rPr lang="en-US" sz="2400" dirty="0"/>
              <a:t>Cut the tension</a:t>
            </a:r>
          </a:p>
          <a:p>
            <a:pPr marL="342900" indent="-342900">
              <a:buFont typeface="Arial" panose="020B0604020202020204" pitchFamily="34" charset="0"/>
              <a:buChar char="•"/>
            </a:pPr>
            <a:r>
              <a:rPr lang="en-US" sz="2400" dirty="0"/>
              <a:t>Pose one question at a time</a:t>
            </a:r>
          </a:p>
          <a:p>
            <a:pPr marL="342900" indent="-342900">
              <a:buFont typeface="Arial" panose="020B0604020202020204" pitchFamily="34" charset="0"/>
              <a:buChar char="•"/>
            </a:pPr>
            <a:r>
              <a:rPr lang="en-US" sz="2400" dirty="0"/>
              <a:t>Avoid leading questions</a:t>
            </a:r>
          </a:p>
          <a:p>
            <a:pPr marL="342900" indent="-342900">
              <a:buFont typeface="Arial" panose="020B0604020202020204" pitchFamily="34" charset="0"/>
              <a:buChar char="•"/>
            </a:pPr>
            <a:r>
              <a:rPr lang="en-US" sz="2400" dirty="0"/>
              <a:t>Ask good follow-ups</a:t>
            </a:r>
          </a:p>
          <a:p>
            <a:pPr marL="342900" indent="-342900">
              <a:buFont typeface="Arial" panose="020B0604020202020204" pitchFamily="34" charset="0"/>
              <a:buChar char="•"/>
            </a:pPr>
            <a:r>
              <a:rPr lang="en-US" sz="2400" dirty="0"/>
              <a:t>Watch for non-verbal cues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Be thorough but respectful</a:t>
            </a:r>
          </a:p>
          <a:p>
            <a:pPr marL="342900" indent="-342900">
              <a:buFont typeface="Arial" panose="020B0604020202020204" pitchFamily="34" charset="0"/>
              <a:buChar char="•"/>
            </a:pPr>
            <a:r>
              <a:rPr lang="en-US" sz="2400" dirty="0"/>
              <a:t>Use your team</a:t>
            </a:r>
          </a:p>
          <a:p>
            <a:pPr marL="342900" indent="-342900">
              <a:buFont typeface="Arial" panose="020B0604020202020204" pitchFamily="34" charset="0"/>
              <a:buChar char="•"/>
            </a:pPr>
            <a:r>
              <a:rPr lang="en-US" sz="2400" dirty="0"/>
              <a:t>Do not provide technical assistance or advising</a:t>
            </a:r>
          </a:p>
          <a:p>
            <a:pPr marL="342900" indent="-342900">
              <a:buFont typeface="Arial" panose="020B0604020202020204" pitchFamily="34" charset="0"/>
              <a:buChar char="•"/>
            </a:pPr>
            <a:r>
              <a:rPr lang="en-GB" sz="2400" dirty="0"/>
              <a:t>Do not give a recommendation or decision</a:t>
            </a:r>
          </a:p>
          <a:p>
            <a:pPr marL="342900" indent="-342900">
              <a:buFont typeface="Arial" panose="020B0604020202020204" pitchFamily="34" charset="0"/>
              <a:buChar char="•"/>
            </a:pPr>
            <a:r>
              <a:rPr lang="en-US" sz="2400" dirty="0"/>
              <a:t>Be open minded!</a:t>
            </a:r>
          </a:p>
          <a:p>
            <a:pPr marL="342900" indent="-342900">
              <a:buFont typeface="Arial" panose="020B0604020202020204" pitchFamily="34" charset="0"/>
              <a:buChar char="•"/>
            </a:pPr>
            <a:endParaRPr lang="en-US" sz="2400" dirty="0"/>
          </a:p>
          <a:p>
            <a:endParaRPr lang="en-US" sz="2400" dirty="0"/>
          </a:p>
          <a:p>
            <a:pPr lvl="1">
              <a:defRPr/>
            </a:pPr>
            <a:endParaRPr lang="en-US" sz="2400" dirty="0"/>
          </a:p>
          <a:p>
            <a:endParaRPr lang="en-US" sz="2400" dirty="0"/>
          </a:p>
          <a:p>
            <a:endParaRPr lang="en-US" sz="2400" dirty="0"/>
          </a:p>
        </p:txBody>
      </p:sp>
      <p:sp>
        <p:nvSpPr>
          <p:cNvPr id="2" name="Text Placeholder 1"/>
          <p:cNvSpPr>
            <a:spLocks noGrp="1"/>
          </p:cNvSpPr>
          <p:nvPr>
            <p:ph type="body" sz="quarter" idx="10"/>
          </p:nvPr>
        </p:nvSpPr>
        <p:spPr/>
        <p:txBody>
          <a:bodyPr/>
          <a:lstStyle/>
          <a:p>
            <a:r>
              <a:rPr lang="en-US" dirty="0"/>
              <a:t>Effective interviews</a:t>
            </a:r>
          </a:p>
        </p:txBody>
      </p:sp>
    </p:spTree>
    <p:extLst>
      <p:ext uri="{BB962C8B-B14F-4D97-AF65-F5344CB8AC3E}">
        <p14:creationId xmlns:p14="http://schemas.microsoft.com/office/powerpoint/2010/main" val="3546916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pPr marL="342900" indent="-342900">
              <a:lnSpc>
                <a:spcPct val="150000"/>
              </a:lnSpc>
              <a:buFont typeface="Arial" panose="020B0604020202020204" pitchFamily="34" charset="0"/>
              <a:buChar char="•"/>
            </a:pPr>
            <a:r>
              <a:rPr lang="en-US" sz="2400" dirty="0"/>
              <a:t>Applicant has difficulty answering questions</a:t>
            </a:r>
          </a:p>
          <a:p>
            <a:pPr marL="342900" indent="-342900">
              <a:lnSpc>
                <a:spcPct val="150000"/>
              </a:lnSpc>
              <a:buFont typeface="Arial" panose="020B0604020202020204" pitchFamily="34" charset="0"/>
              <a:buChar char="•"/>
            </a:pPr>
            <a:r>
              <a:rPr lang="en-US" sz="2400" dirty="0"/>
              <a:t>One person dominates the conversation, answering all the questions</a:t>
            </a:r>
          </a:p>
          <a:p>
            <a:pPr marL="342900" indent="-342900">
              <a:lnSpc>
                <a:spcPct val="150000"/>
              </a:lnSpc>
              <a:buFont typeface="Arial" panose="020B0604020202020204" pitchFamily="34" charset="0"/>
              <a:buChar char="•"/>
            </a:pPr>
            <a:r>
              <a:rPr lang="en-US" sz="2400" dirty="0"/>
              <a:t>Potential conflicts of interest are disclosed</a:t>
            </a:r>
          </a:p>
          <a:p>
            <a:pPr marL="342900" indent="-342900">
              <a:lnSpc>
                <a:spcPct val="150000"/>
              </a:lnSpc>
              <a:buFont typeface="Arial" panose="020B0604020202020204" pitchFamily="34" charset="0"/>
              <a:buChar char="•"/>
            </a:pPr>
            <a:r>
              <a:rPr lang="en-US" sz="2400" dirty="0"/>
              <a:t>Recognition of gaps or weaknesses in their proposal</a:t>
            </a:r>
          </a:p>
          <a:p>
            <a:pPr marL="342900" indent="-342900">
              <a:lnSpc>
                <a:spcPct val="150000"/>
              </a:lnSpc>
              <a:buFont typeface="Arial" panose="020B0604020202020204" pitchFamily="34" charset="0"/>
              <a:buChar char="•"/>
            </a:pPr>
            <a:r>
              <a:rPr lang="en-US" sz="2400" dirty="0"/>
              <a:t>Disagreement among respondents</a:t>
            </a:r>
          </a:p>
          <a:p>
            <a:pPr lvl="1">
              <a:defRPr/>
            </a:pPr>
            <a:endParaRPr lang="en-US" dirty="0">
              <a:solidFill>
                <a:srgbClr val="404040"/>
              </a:solidFill>
            </a:endParaRPr>
          </a:p>
          <a:p>
            <a:endParaRPr lang="en-US" dirty="0"/>
          </a:p>
          <a:p>
            <a:endParaRPr lang="en-US" dirty="0"/>
          </a:p>
        </p:txBody>
      </p:sp>
      <p:sp>
        <p:nvSpPr>
          <p:cNvPr id="2" name="Text Placeholder 1"/>
          <p:cNvSpPr>
            <a:spLocks noGrp="1"/>
          </p:cNvSpPr>
          <p:nvPr>
            <p:ph type="body" sz="quarter" idx="10"/>
          </p:nvPr>
        </p:nvSpPr>
        <p:spPr/>
        <p:txBody>
          <a:bodyPr/>
          <a:lstStyle/>
          <a:p>
            <a:r>
              <a:rPr lang="en-US" dirty="0"/>
              <a:t>Managing Difficult situations</a:t>
            </a:r>
          </a:p>
        </p:txBody>
      </p:sp>
    </p:spTree>
    <p:extLst>
      <p:ext uri="{BB962C8B-B14F-4D97-AF65-F5344CB8AC3E}">
        <p14:creationId xmlns:p14="http://schemas.microsoft.com/office/powerpoint/2010/main" val="238098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agenda</a:t>
            </a:r>
          </a:p>
        </p:txBody>
      </p:sp>
      <p:sp>
        <p:nvSpPr>
          <p:cNvPr id="5" name="Text Placeholder 2">
            <a:extLst>
              <a:ext uri="{FF2B5EF4-FFF2-40B4-BE49-F238E27FC236}">
                <a16:creationId xmlns:a16="http://schemas.microsoft.com/office/drawing/2014/main" id="{49B3F940-5BB4-4DCC-9DFA-23BD6F8AD4FC}"/>
              </a:ext>
            </a:extLst>
          </p:cNvPr>
          <p:cNvSpPr>
            <a:spLocks noGrp="1"/>
          </p:cNvSpPr>
          <p:nvPr>
            <p:ph idx="1"/>
          </p:nvPr>
        </p:nvSpPr>
        <p:spPr>
          <a:xfrm>
            <a:off x="925513" y="1600200"/>
            <a:ext cx="10396537" cy="4178300"/>
          </a:xfrm>
        </p:spPr>
        <p:txBody>
          <a:bodyPr/>
          <a:lstStyle/>
          <a:p>
            <a:pPr marL="871538" indent="-457200">
              <a:buFont typeface="Wingdings" panose="05000000000000000000" pitchFamily="2" charset="2"/>
              <a:buChar char="ü"/>
              <a:defRPr/>
            </a:pPr>
            <a:r>
              <a:rPr lang="en-US" sz="2400" dirty="0"/>
              <a:t>Understand the</a:t>
            </a:r>
            <a:r>
              <a:rPr lang="en-US" sz="2400" b="1" dirty="0"/>
              <a:t> </a:t>
            </a:r>
            <a:r>
              <a:rPr lang="en-US" sz="2400" b="1" dirty="0">
                <a:solidFill>
                  <a:schemeClr val="accent1"/>
                </a:solidFill>
              </a:rPr>
              <a:t>purpose</a:t>
            </a:r>
            <a:r>
              <a:rPr lang="en-US" sz="2400" b="1" dirty="0"/>
              <a:t> </a:t>
            </a:r>
            <a:r>
              <a:rPr lang="en-US" sz="2400" dirty="0"/>
              <a:t>of the capacity interview in the application process </a:t>
            </a:r>
          </a:p>
          <a:p>
            <a:pPr marL="414338">
              <a:defRPr/>
            </a:pPr>
            <a:endParaRPr lang="en-US" sz="2400" dirty="0"/>
          </a:p>
          <a:p>
            <a:pPr marL="871538" indent="-457200">
              <a:buFont typeface="Wingdings" panose="05000000000000000000" pitchFamily="2" charset="2"/>
              <a:buChar char="ü"/>
              <a:defRPr/>
            </a:pPr>
            <a:r>
              <a:rPr lang="en-US" sz="2400" dirty="0"/>
              <a:t>Understand the </a:t>
            </a:r>
            <a:r>
              <a:rPr lang="en-US" sz="2400" b="1" dirty="0">
                <a:solidFill>
                  <a:schemeClr val="accent1"/>
                </a:solidFill>
              </a:rPr>
              <a:t>characteristics</a:t>
            </a:r>
            <a:r>
              <a:rPr lang="en-US" sz="2400" dirty="0">
                <a:solidFill>
                  <a:schemeClr val="accent1"/>
                </a:solidFill>
              </a:rPr>
              <a:t> </a:t>
            </a:r>
            <a:r>
              <a:rPr lang="en-US" sz="2400" dirty="0"/>
              <a:t>of a successful capacity interview</a:t>
            </a:r>
          </a:p>
          <a:p>
            <a:pPr marL="414338">
              <a:defRPr/>
            </a:pPr>
            <a:endParaRPr lang="en-US" sz="2400" dirty="0"/>
          </a:p>
          <a:p>
            <a:pPr marL="871538" indent="-457200">
              <a:buFont typeface="Wingdings" panose="05000000000000000000" pitchFamily="2" charset="2"/>
              <a:buChar char="ü"/>
              <a:defRPr/>
            </a:pPr>
            <a:r>
              <a:rPr lang="en-US" sz="2400" dirty="0"/>
              <a:t>Practice sound </a:t>
            </a:r>
            <a:r>
              <a:rPr lang="en-US" sz="2400" b="1" dirty="0">
                <a:solidFill>
                  <a:schemeClr val="accent1"/>
                </a:solidFill>
              </a:rPr>
              <a:t>preparation</a:t>
            </a:r>
            <a:r>
              <a:rPr lang="en-US" sz="2400" dirty="0"/>
              <a:t> for and </a:t>
            </a:r>
            <a:r>
              <a:rPr lang="en-US" sz="2400" b="1" dirty="0">
                <a:solidFill>
                  <a:schemeClr val="accent1"/>
                </a:solidFill>
              </a:rPr>
              <a:t>conduct</a:t>
            </a:r>
            <a:r>
              <a:rPr lang="en-US" sz="2400" dirty="0"/>
              <a:t> of the capacity interview</a:t>
            </a:r>
          </a:p>
          <a:p>
            <a:pPr marL="414338">
              <a:defRPr/>
            </a:pPr>
            <a:endParaRPr lang="en-US" sz="2400" dirty="0"/>
          </a:p>
          <a:p>
            <a:pPr marL="871538" indent="-457200">
              <a:buFont typeface="Wingdings" panose="05000000000000000000" pitchFamily="2" charset="2"/>
              <a:buChar char="ü"/>
              <a:defRPr/>
            </a:pPr>
            <a:r>
              <a:rPr lang="en-US" sz="2400" dirty="0"/>
              <a:t>Understand the </a:t>
            </a:r>
            <a:r>
              <a:rPr lang="en-US" sz="2400" b="1" dirty="0">
                <a:solidFill>
                  <a:schemeClr val="accent1"/>
                </a:solidFill>
              </a:rPr>
              <a:t>role of evidence </a:t>
            </a:r>
            <a:r>
              <a:rPr lang="en-US" sz="2400" dirty="0"/>
              <a:t>from the capacity interview in the ultimate recommendation</a:t>
            </a:r>
          </a:p>
          <a:p>
            <a:endParaRPr lang="en-US" sz="2400" dirty="0"/>
          </a:p>
        </p:txBody>
      </p:sp>
    </p:spTree>
    <p:extLst>
      <p:ext uri="{BB962C8B-B14F-4D97-AF65-F5344CB8AC3E}">
        <p14:creationId xmlns:p14="http://schemas.microsoft.com/office/powerpoint/2010/main" val="4120832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688513-2549-412F-B017-66DD0B887BDB}"/>
              </a:ext>
            </a:extLst>
          </p:cNvPr>
          <p:cNvSpPr>
            <a:spLocks noGrp="1"/>
          </p:cNvSpPr>
          <p:nvPr>
            <p:ph idx="1"/>
          </p:nvPr>
        </p:nvSpPr>
        <p:spPr>
          <a:xfrm>
            <a:off x="925688" y="2876356"/>
            <a:ext cx="10397068" cy="3017548"/>
          </a:xfrm>
        </p:spPr>
        <p:txBody>
          <a:bodyPr/>
          <a:lstStyle/>
          <a:p>
            <a:pPr>
              <a:spcAft>
                <a:spcPts val="600"/>
              </a:spcAft>
            </a:pPr>
            <a:r>
              <a:rPr lang="en-US" b="1" dirty="0"/>
              <a:t>Guidance</a:t>
            </a:r>
            <a:r>
              <a:rPr lang="en-US" dirty="0"/>
              <a:t>: You should ask questions about key aspects of the proposed budget that will test the knowledge and preparation of the applicant group.</a:t>
            </a:r>
          </a:p>
          <a:p>
            <a:pPr>
              <a:spcAft>
                <a:spcPts val="600"/>
              </a:spcAft>
            </a:pPr>
            <a:r>
              <a:rPr lang="en-US" b="1" dirty="0"/>
              <a:t>Example</a:t>
            </a:r>
            <a:r>
              <a:rPr lang="en-US" dirty="0"/>
              <a:t>: What adjustments will you make if enrollment is 10% lower than anticipated? (</a:t>
            </a:r>
            <a:r>
              <a:rPr lang="en-US" i="1" dirty="0"/>
              <a:t>You can also probe the clarity and soundness of the proposed governance and management structure.)</a:t>
            </a:r>
          </a:p>
          <a:p>
            <a:pPr>
              <a:spcAft>
                <a:spcPts val="600"/>
              </a:spcAft>
            </a:pPr>
            <a:r>
              <a:rPr lang="en-US" b="1" dirty="0"/>
              <a:t>Example</a:t>
            </a:r>
            <a:r>
              <a:rPr lang="en-US" dirty="0"/>
              <a:t>: What is your process for hiring the Principal? How will you make the decision?</a:t>
            </a:r>
          </a:p>
        </p:txBody>
      </p:sp>
      <p:sp>
        <p:nvSpPr>
          <p:cNvPr id="2" name="Text Placeholder 1">
            <a:extLst>
              <a:ext uri="{FF2B5EF4-FFF2-40B4-BE49-F238E27FC236}">
                <a16:creationId xmlns:a16="http://schemas.microsoft.com/office/drawing/2014/main" id="{75A6864E-6954-4803-A31B-95B016AD35D0}"/>
              </a:ext>
            </a:extLst>
          </p:cNvPr>
          <p:cNvSpPr>
            <a:spLocks noGrp="1"/>
          </p:cNvSpPr>
          <p:nvPr>
            <p:ph type="body" sz="quarter" idx="10"/>
          </p:nvPr>
        </p:nvSpPr>
        <p:spPr>
          <a:xfrm>
            <a:off x="925688" y="94317"/>
            <a:ext cx="6876529" cy="1095966"/>
          </a:xfrm>
        </p:spPr>
        <p:txBody>
          <a:bodyPr/>
          <a:lstStyle/>
          <a:p>
            <a:r>
              <a:rPr lang="en-US" dirty="0"/>
              <a:t>Managing Difficult situations: </a:t>
            </a:r>
            <a:r>
              <a:rPr lang="en-US" dirty="0">
                <a:latin typeface="+mj-lt"/>
              </a:rPr>
              <a:t>SCENARIO #1</a:t>
            </a:r>
          </a:p>
        </p:txBody>
      </p:sp>
      <p:sp>
        <p:nvSpPr>
          <p:cNvPr id="5" name="Rectangle 4">
            <a:extLst>
              <a:ext uri="{FF2B5EF4-FFF2-40B4-BE49-F238E27FC236}">
                <a16:creationId xmlns:a16="http://schemas.microsoft.com/office/drawing/2014/main" id="{E0285A37-1C2E-4B5F-88D0-6EB69A3652E5}"/>
              </a:ext>
            </a:extLst>
          </p:cNvPr>
          <p:cNvSpPr/>
          <p:nvPr/>
        </p:nvSpPr>
        <p:spPr>
          <a:xfrm>
            <a:off x="925688" y="1401418"/>
            <a:ext cx="10397068" cy="1095966"/>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119063"/>
            <a:r>
              <a:rPr lang="en-US" sz="2200" b="1" i="1" dirty="0"/>
              <a:t>The applicants are a passionate group of experienced educators who have little knowledge or awareness of the business side of operating a school.</a:t>
            </a:r>
            <a:endParaRPr lang="en-US" sz="2200" dirty="0"/>
          </a:p>
        </p:txBody>
      </p:sp>
    </p:spTree>
    <p:extLst>
      <p:ext uri="{BB962C8B-B14F-4D97-AF65-F5344CB8AC3E}">
        <p14:creationId xmlns:p14="http://schemas.microsoft.com/office/powerpoint/2010/main" val="1865686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688513-2549-412F-B017-66DD0B887BDB}"/>
              </a:ext>
            </a:extLst>
          </p:cNvPr>
          <p:cNvSpPr>
            <a:spLocks noGrp="1"/>
          </p:cNvSpPr>
          <p:nvPr>
            <p:ph idx="1"/>
          </p:nvPr>
        </p:nvSpPr>
        <p:spPr>
          <a:xfrm>
            <a:off x="925688" y="2876356"/>
            <a:ext cx="10397068" cy="3017548"/>
          </a:xfrm>
        </p:spPr>
        <p:txBody>
          <a:bodyPr/>
          <a:lstStyle/>
          <a:p>
            <a:pPr lvl="0">
              <a:spcAft>
                <a:spcPts val="600"/>
              </a:spcAft>
            </a:pPr>
            <a:r>
              <a:rPr lang="en-US" b="1" dirty="0">
                <a:solidFill>
                  <a:srgbClr val="404040"/>
                </a:solidFill>
              </a:rPr>
              <a:t>Guidance</a:t>
            </a:r>
            <a:r>
              <a:rPr lang="en-US" dirty="0">
                <a:solidFill>
                  <a:srgbClr val="404040"/>
                </a:solidFill>
              </a:rPr>
              <a:t>: Explore the degree to which the applicants have thought through the educational program and the plan.</a:t>
            </a:r>
          </a:p>
          <a:p>
            <a:pPr lvl="0">
              <a:spcAft>
                <a:spcPts val="600"/>
              </a:spcAft>
            </a:pPr>
            <a:r>
              <a:rPr lang="en-US" b="1" dirty="0">
                <a:solidFill>
                  <a:srgbClr val="404040"/>
                </a:solidFill>
              </a:rPr>
              <a:t>Example</a:t>
            </a:r>
            <a:r>
              <a:rPr lang="en-US" dirty="0">
                <a:solidFill>
                  <a:srgbClr val="404040"/>
                </a:solidFill>
              </a:rPr>
              <a:t>: How did you choose the educational program? Were there other programs that you considered? Why did you settle on [the one proposed]?</a:t>
            </a:r>
          </a:p>
          <a:p>
            <a:pPr lvl="0">
              <a:spcAft>
                <a:spcPts val="600"/>
              </a:spcAft>
            </a:pPr>
            <a:r>
              <a:rPr lang="en-US" b="1" dirty="0">
                <a:solidFill>
                  <a:srgbClr val="404040"/>
                </a:solidFill>
              </a:rPr>
              <a:t>Example</a:t>
            </a:r>
            <a:r>
              <a:rPr lang="en-US" dirty="0">
                <a:solidFill>
                  <a:srgbClr val="404040"/>
                </a:solidFill>
              </a:rPr>
              <a:t>: Have you identified a Principal? [If so, what are that person’s qualifications? If not, what key capacities and experience are you looking for in that person? What are your strategies for finding the right person?]</a:t>
            </a:r>
          </a:p>
        </p:txBody>
      </p:sp>
      <p:sp>
        <p:nvSpPr>
          <p:cNvPr id="2" name="Text Placeholder 1">
            <a:extLst>
              <a:ext uri="{FF2B5EF4-FFF2-40B4-BE49-F238E27FC236}">
                <a16:creationId xmlns:a16="http://schemas.microsoft.com/office/drawing/2014/main" id="{75A6864E-6954-4803-A31B-95B016AD35D0}"/>
              </a:ext>
            </a:extLst>
          </p:cNvPr>
          <p:cNvSpPr>
            <a:spLocks noGrp="1"/>
          </p:cNvSpPr>
          <p:nvPr>
            <p:ph type="body" sz="quarter" idx="10"/>
          </p:nvPr>
        </p:nvSpPr>
        <p:spPr>
          <a:xfrm>
            <a:off x="925688" y="94317"/>
            <a:ext cx="6876529" cy="1095966"/>
          </a:xfrm>
        </p:spPr>
        <p:txBody>
          <a:bodyPr/>
          <a:lstStyle/>
          <a:p>
            <a:r>
              <a:rPr lang="en-US" dirty="0"/>
              <a:t>Managing Difficult situations: </a:t>
            </a:r>
            <a:r>
              <a:rPr lang="en-US" dirty="0">
                <a:latin typeface="+mj-lt"/>
              </a:rPr>
              <a:t>SCENARIO #2</a:t>
            </a:r>
          </a:p>
        </p:txBody>
      </p:sp>
      <p:sp>
        <p:nvSpPr>
          <p:cNvPr id="5" name="Rectangle 4">
            <a:extLst>
              <a:ext uri="{FF2B5EF4-FFF2-40B4-BE49-F238E27FC236}">
                <a16:creationId xmlns:a16="http://schemas.microsoft.com/office/drawing/2014/main" id="{E0285A37-1C2E-4B5F-88D0-6EB69A3652E5}"/>
              </a:ext>
            </a:extLst>
          </p:cNvPr>
          <p:cNvSpPr/>
          <p:nvPr/>
        </p:nvSpPr>
        <p:spPr>
          <a:xfrm>
            <a:off x="925688" y="1401417"/>
            <a:ext cx="10397068" cy="1331843"/>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119063" fontAlgn="base"/>
            <a:r>
              <a:rPr lang="en-US" sz="2200" b="1" i="1" dirty="0"/>
              <a:t>The applicants are longstanding members of the community who feel ownership over the schools and are nostalgic for their own educational experience, but they have little professional experience in education or school operations.</a:t>
            </a:r>
          </a:p>
        </p:txBody>
      </p:sp>
    </p:spTree>
    <p:extLst>
      <p:ext uri="{BB962C8B-B14F-4D97-AF65-F5344CB8AC3E}">
        <p14:creationId xmlns:p14="http://schemas.microsoft.com/office/powerpoint/2010/main" val="3908344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688513-2549-412F-B017-66DD0B887BDB}"/>
              </a:ext>
            </a:extLst>
          </p:cNvPr>
          <p:cNvSpPr>
            <a:spLocks noGrp="1"/>
          </p:cNvSpPr>
          <p:nvPr>
            <p:ph idx="1"/>
          </p:nvPr>
        </p:nvSpPr>
        <p:spPr>
          <a:xfrm>
            <a:off x="925688" y="2876356"/>
            <a:ext cx="10397068" cy="3017548"/>
          </a:xfrm>
        </p:spPr>
        <p:txBody>
          <a:bodyPr/>
          <a:lstStyle/>
          <a:p>
            <a:pPr>
              <a:spcAft>
                <a:spcPts val="600"/>
              </a:spcAft>
            </a:pPr>
            <a:r>
              <a:rPr lang="en-US" sz="2000" b="1" dirty="0"/>
              <a:t>Guidance</a:t>
            </a:r>
            <a:r>
              <a:rPr lang="en-US" sz="2000" dirty="0"/>
              <a:t>: You should redirect the conversation so that others must respond.</a:t>
            </a:r>
          </a:p>
          <a:p>
            <a:pPr>
              <a:spcAft>
                <a:spcPts val="600"/>
              </a:spcAft>
            </a:pPr>
            <a:r>
              <a:rPr lang="en-US" sz="2000" b="1" dirty="0"/>
              <a:t>Example</a:t>
            </a:r>
            <a:r>
              <a:rPr lang="en-US" sz="2000" dirty="0"/>
              <a:t>: What role has each team member played in developing the school design? How will each of you be involved if the school is approved?</a:t>
            </a:r>
          </a:p>
          <a:p>
            <a:pPr>
              <a:spcAft>
                <a:spcPts val="600"/>
              </a:spcAft>
            </a:pPr>
            <a:r>
              <a:rPr lang="en-US" sz="2000" dirty="0"/>
              <a:t>(In some cases, you may find that other team members are capable of responding but feel that they cannot get a word in edge-wise. If this is the case, you should assess what role the dominant team member will play in the school and who will hold him/her to account.)</a:t>
            </a:r>
          </a:p>
          <a:p>
            <a:pPr>
              <a:spcAft>
                <a:spcPts val="600"/>
              </a:spcAft>
            </a:pPr>
            <a:r>
              <a:rPr lang="en-US" sz="2000" b="1" dirty="0"/>
              <a:t>Example</a:t>
            </a:r>
            <a:r>
              <a:rPr lang="en-US" sz="2000" dirty="0"/>
              <a:t>: How will the governing body evaluate the [</a:t>
            </a:r>
            <a:r>
              <a:rPr lang="en-US" sz="2000" u="sng" dirty="0"/>
              <a:t>dominant founder/Principal</a:t>
            </a:r>
            <a:r>
              <a:rPr lang="en-US" sz="2000" dirty="0"/>
              <a:t>]? How will members of the applicant team and future school staff have an opportunity to provide input into important decisions? Who is the ultimate decision-maker in the school?</a:t>
            </a:r>
            <a:br>
              <a:rPr lang="en-US" sz="2000" dirty="0"/>
            </a:br>
            <a:endParaRPr lang="en-US" sz="2000" dirty="0"/>
          </a:p>
        </p:txBody>
      </p:sp>
      <p:sp>
        <p:nvSpPr>
          <p:cNvPr id="2" name="Text Placeholder 1">
            <a:extLst>
              <a:ext uri="{FF2B5EF4-FFF2-40B4-BE49-F238E27FC236}">
                <a16:creationId xmlns:a16="http://schemas.microsoft.com/office/drawing/2014/main" id="{75A6864E-6954-4803-A31B-95B016AD35D0}"/>
              </a:ext>
            </a:extLst>
          </p:cNvPr>
          <p:cNvSpPr>
            <a:spLocks noGrp="1"/>
          </p:cNvSpPr>
          <p:nvPr>
            <p:ph type="body" sz="quarter" idx="10"/>
          </p:nvPr>
        </p:nvSpPr>
        <p:spPr>
          <a:xfrm>
            <a:off x="925688" y="94317"/>
            <a:ext cx="6876529" cy="1095966"/>
          </a:xfrm>
        </p:spPr>
        <p:txBody>
          <a:bodyPr/>
          <a:lstStyle/>
          <a:p>
            <a:r>
              <a:rPr lang="en-US" dirty="0"/>
              <a:t>Managing Difficult situations: </a:t>
            </a:r>
            <a:r>
              <a:rPr lang="en-US" dirty="0">
                <a:latin typeface="+mj-lt"/>
              </a:rPr>
              <a:t>SCENARIO #3</a:t>
            </a:r>
          </a:p>
        </p:txBody>
      </p:sp>
      <p:sp>
        <p:nvSpPr>
          <p:cNvPr id="5" name="Rectangle 4">
            <a:extLst>
              <a:ext uri="{FF2B5EF4-FFF2-40B4-BE49-F238E27FC236}">
                <a16:creationId xmlns:a16="http://schemas.microsoft.com/office/drawing/2014/main" id="{E0285A37-1C2E-4B5F-88D0-6EB69A3652E5}"/>
              </a:ext>
            </a:extLst>
          </p:cNvPr>
          <p:cNvSpPr/>
          <p:nvPr/>
        </p:nvSpPr>
        <p:spPr>
          <a:xfrm>
            <a:off x="925688" y="1401418"/>
            <a:ext cx="10397068" cy="1095966"/>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119063" lvl="0" defTabSz="457200" fontAlgn="base">
              <a:spcBef>
                <a:spcPct val="20000"/>
              </a:spcBef>
              <a:buClr>
                <a:srgbClr val="C20021"/>
              </a:buClr>
            </a:pPr>
            <a:r>
              <a:rPr lang="en-US" sz="2200" b="1" i="1" dirty="0">
                <a:solidFill>
                  <a:srgbClr val="404040"/>
                </a:solidFill>
              </a:rPr>
              <a:t>One person from the applicant group dominates the interview and is the only person who seems prepared to respond to any of the questions.</a:t>
            </a:r>
          </a:p>
        </p:txBody>
      </p:sp>
    </p:spTree>
    <p:extLst>
      <p:ext uri="{BB962C8B-B14F-4D97-AF65-F5344CB8AC3E}">
        <p14:creationId xmlns:p14="http://schemas.microsoft.com/office/powerpoint/2010/main" val="96197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688513-2549-412F-B017-66DD0B887BDB}"/>
              </a:ext>
            </a:extLst>
          </p:cNvPr>
          <p:cNvSpPr>
            <a:spLocks noGrp="1"/>
          </p:cNvSpPr>
          <p:nvPr>
            <p:ph idx="1"/>
          </p:nvPr>
        </p:nvSpPr>
        <p:spPr>
          <a:xfrm>
            <a:off x="925688" y="2876356"/>
            <a:ext cx="10397068" cy="3017548"/>
          </a:xfrm>
        </p:spPr>
        <p:txBody>
          <a:bodyPr/>
          <a:lstStyle/>
          <a:p>
            <a:pPr>
              <a:spcAft>
                <a:spcPts val="600"/>
              </a:spcAft>
            </a:pPr>
            <a:r>
              <a:rPr lang="en-US" sz="1800" b="1" dirty="0"/>
              <a:t>Guidance</a:t>
            </a:r>
            <a:r>
              <a:rPr lang="en-US" sz="1800" dirty="0"/>
              <a:t>: First and foremost, you must test whether you have understood the response correctly and whether the applicants intended to convey what you heard. Try paraphrasing or repeating back to the applicant what you have heard to test your understanding.</a:t>
            </a:r>
          </a:p>
          <a:p>
            <a:pPr>
              <a:spcAft>
                <a:spcPts val="600"/>
              </a:spcAft>
            </a:pPr>
            <a:r>
              <a:rPr lang="en-US" sz="1800" b="1" dirty="0"/>
              <a:t>Example</a:t>
            </a:r>
            <a:r>
              <a:rPr lang="en-US" sz="1800" dirty="0"/>
              <a:t>: I want to ensure that I understand you correctly. What I hear you saying is that you will not allow students with disabilities to enroll in your school. Is that accurate?</a:t>
            </a:r>
          </a:p>
          <a:p>
            <a:pPr>
              <a:spcAft>
                <a:spcPts val="600"/>
              </a:spcAft>
            </a:pPr>
            <a:r>
              <a:rPr lang="en-US" sz="1800" b="1" dirty="0"/>
              <a:t>Example</a:t>
            </a:r>
            <a:r>
              <a:rPr lang="en-US" sz="1800" dirty="0"/>
              <a:t>: Let me ask a related question, based on the area where you plan to be located, what do you anticipate your likely enrollment of students with disabilities to be?</a:t>
            </a:r>
          </a:p>
          <a:p>
            <a:pPr>
              <a:spcAft>
                <a:spcPts val="600"/>
              </a:spcAft>
            </a:pPr>
            <a:r>
              <a:rPr lang="en-US" sz="1800" b="1" dirty="0"/>
              <a:t>Example</a:t>
            </a:r>
            <a:r>
              <a:rPr lang="en-US" sz="1800" dirty="0"/>
              <a:t>: I believe you just said that your school will not serve any students with disabilities. What would happen if a student enrolled in your school and was subsequently identified as needing additional supports?</a:t>
            </a:r>
            <a:br>
              <a:rPr lang="en-US" sz="1800" dirty="0"/>
            </a:br>
            <a:endParaRPr lang="en-US" sz="1800" dirty="0"/>
          </a:p>
        </p:txBody>
      </p:sp>
      <p:sp>
        <p:nvSpPr>
          <p:cNvPr id="2" name="Text Placeholder 1">
            <a:extLst>
              <a:ext uri="{FF2B5EF4-FFF2-40B4-BE49-F238E27FC236}">
                <a16:creationId xmlns:a16="http://schemas.microsoft.com/office/drawing/2014/main" id="{75A6864E-6954-4803-A31B-95B016AD35D0}"/>
              </a:ext>
            </a:extLst>
          </p:cNvPr>
          <p:cNvSpPr>
            <a:spLocks noGrp="1"/>
          </p:cNvSpPr>
          <p:nvPr>
            <p:ph type="body" sz="quarter" idx="10"/>
          </p:nvPr>
        </p:nvSpPr>
        <p:spPr>
          <a:xfrm>
            <a:off x="925688" y="94317"/>
            <a:ext cx="6876529" cy="1095966"/>
          </a:xfrm>
        </p:spPr>
        <p:txBody>
          <a:bodyPr/>
          <a:lstStyle/>
          <a:p>
            <a:r>
              <a:rPr lang="en-US" dirty="0"/>
              <a:t>Managing Difficult situations: </a:t>
            </a:r>
            <a:r>
              <a:rPr lang="en-US" dirty="0">
                <a:latin typeface="+mj-lt"/>
              </a:rPr>
              <a:t>SCENARIO #4</a:t>
            </a:r>
          </a:p>
        </p:txBody>
      </p:sp>
      <p:sp>
        <p:nvSpPr>
          <p:cNvPr id="5" name="Rectangle 4">
            <a:extLst>
              <a:ext uri="{FF2B5EF4-FFF2-40B4-BE49-F238E27FC236}">
                <a16:creationId xmlns:a16="http://schemas.microsoft.com/office/drawing/2014/main" id="{E0285A37-1C2E-4B5F-88D0-6EB69A3652E5}"/>
              </a:ext>
            </a:extLst>
          </p:cNvPr>
          <p:cNvSpPr/>
          <p:nvPr/>
        </p:nvSpPr>
        <p:spPr>
          <a:xfrm>
            <a:off x="925688" y="1401417"/>
            <a:ext cx="10397068" cy="1331843"/>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119063" lvl="0" defTabSz="457200" fontAlgn="base">
              <a:spcBef>
                <a:spcPct val="20000"/>
              </a:spcBef>
              <a:buClr>
                <a:srgbClr val="C20021"/>
              </a:buClr>
            </a:pPr>
            <a:r>
              <a:rPr lang="en-US" sz="2200" b="1" i="1" dirty="0">
                <a:solidFill>
                  <a:srgbClr val="404040"/>
                </a:solidFill>
              </a:rPr>
              <a:t>The respondents provide the ‘wrong’ answer in response to a critical question such that you would recommend denial of the application on the basis of that response alone.</a:t>
            </a:r>
          </a:p>
        </p:txBody>
      </p:sp>
    </p:spTree>
    <p:extLst>
      <p:ext uri="{BB962C8B-B14F-4D97-AF65-F5344CB8AC3E}">
        <p14:creationId xmlns:p14="http://schemas.microsoft.com/office/powerpoint/2010/main" val="202658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3C8821B-F903-400D-8FD0-4DEBC29FE43E}"/>
              </a:ext>
            </a:extLst>
          </p:cNvPr>
          <p:cNvSpPr>
            <a:spLocks noGrp="1"/>
          </p:cNvSpPr>
          <p:nvPr>
            <p:ph idx="1"/>
          </p:nvPr>
        </p:nvSpPr>
        <p:spPr/>
        <p:txBody>
          <a:bodyPr/>
          <a:lstStyle/>
          <a:p>
            <a:pPr marL="0" indent="0">
              <a:buNone/>
            </a:pPr>
            <a:r>
              <a:rPr lang="en-US" b="1" dirty="0"/>
              <a:t>Guidance</a:t>
            </a:r>
            <a:r>
              <a:rPr lang="en-US" dirty="0"/>
              <a:t>: First and foremost, you must test whether you have understood the response correctly and whether the applicants intended to convey what you heard. Try paraphrasing or repeating back to the applicant what you have heard to test your understanding.</a:t>
            </a:r>
          </a:p>
          <a:p>
            <a:r>
              <a:rPr lang="en-US" b="1" dirty="0"/>
              <a:t>Example</a:t>
            </a:r>
            <a:r>
              <a:rPr lang="en-US" dirty="0"/>
              <a:t>: I want to ensure that I understand you correctly. What I hear you saying is that you will not allow students with disabilities to enroll in your school. Is that accurate?</a:t>
            </a:r>
          </a:p>
          <a:p>
            <a:r>
              <a:rPr lang="en-US" b="1" dirty="0"/>
              <a:t>Example</a:t>
            </a:r>
            <a:r>
              <a:rPr lang="en-US" dirty="0"/>
              <a:t>: Let me ask a related question, based on the area where you plan to be located, what do you anticipate your likely enrollment of students with disabilities to be?</a:t>
            </a:r>
            <a:br>
              <a:rPr lang="en-US" dirty="0"/>
            </a:br>
            <a:r>
              <a:rPr lang="en-US" b="1" dirty="0"/>
              <a:t>Example</a:t>
            </a:r>
            <a:r>
              <a:rPr lang="en-US" dirty="0"/>
              <a:t>: I believe you just said that your school will not serve any students with disabilities. What would happen if a student enrolled in your school and was subsequently identified as needing additional supports?</a:t>
            </a:r>
          </a:p>
          <a:p>
            <a:br>
              <a:rPr lang="en-US" dirty="0"/>
            </a:br>
            <a:endParaRPr lang="en-US" dirty="0"/>
          </a:p>
        </p:txBody>
      </p:sp>
      <p:sp>
        <p:nvSpPr>
          <p:cNvPr id="2" name="Text Placeholder 1">
            <a:extLst>
              <a:ext uri="{FF2B5EF4-FFF2-40B4-BE49-F238E27FC236}">
                <a16:creationId xmlns:a16="http://schemas.microsoft.com/office/drawing/2014/main" id="{44A6084B-4E1E-4E46-AF4E-B5D75477D018}"/>
              </a:ext>
            </a:extLst>
          </p:cNvPr>
          <p:cNvSpPr>
            <a:spLocks noGrp="1"/>
          </p:cNvSpPr>
          <p:nvPr>
            <p:ph type="body" sz="quarter" idx="10"/>
          </p:nvPr>
        </p:nvSpPr>
        <p:spPr>
          <a:xfrm>
            <a:off x="925688" y="94317"/>
            <a:ext cx="7979773" cy="1095966"/>
          </a:xfrm>
        </p:spPr>
        <p:txBody>
          <a:bodyPr/>
          <a:lstStyle/>
          <a:p>
            <a:r>
              <a:rPr lang="en-US" dirty="0"/>
              <a:t>Managing Difficult situations: </a:t>
            </a:r>
            <a:r>
              <a:rPr lang="en-US" dirty="0">
                <a:latin typeface="+mj-lt"/>
              </a:rPr>
              <a:t>SCENARIO #4</a:t>
            </a:r>
          </a:p>
        </p:txBody>
      </p:sp>
    </p:spTree>
    <p:extLst>
      <p:ext uri="{BB962C8B-B14F-4D97-AF65-F5344CB8AC3E}">
        <p14:creationId xmlns:p14="http://schemas.microsoft.com/office/powerpoint/2010/main" val="1888322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pPr marL="342900" indent="-342900">
              <a:buFont typeface="Arial" charset="0"/>
              <a:buChar char="•"/>
            </a:pPr>
            <a:r>
              <a:rPr lang="en-US" sz="2400" dirty="0"/>
              <a:t>Thank applicant group for their participation</a:t>
            </a:r>
          </a:p>
          <a:p>
            <a:pPr marL="342900" indent="-342900">
              <a:buFont typeface="Arial" charset="0"/>
              <a:buChar char="•"/>
            </a:pPr>
            <a:r>
              <a:rPr lang="en-US" sz="2400" dirty="0"/>
              <a:t>Ask if applicant has questions</a:t>
            </a:r>
          </a:p>
          <a:p>
            <a:r>
              <a:rPr lang="en-US" sz="2400" dirty="0"/>
              <a:t>Explain next steps:</a:t>
            </a:r>
          </a:p>
          <a:p>
            <a:pPr lvl="1">
              <a:buFont typeface="Arial" panose="020B0604020202020204" pitchFamily="34" charset="0"/>
              <a:buChar char="•"/>
            </a:pPr>
            <a:r>
              <a:rPr lang="en-US" sz="2400" dirty="0"/>
              <a:t>[</a:t>
            </a:r>
            <a:r>
              <a:rPr lang="en-US" sz="2400" u="sng" dirty="0"/>
              <a:t>ADD DETAIL AS NEEDED</a:t>
            </a:r>
            <a:r>
              <a:rPr lang="en-US" sz="2400" dirty="0"/>
              <a:t>]</a:t>
            </a:r>
          </a:p>
          <a:p>
            <a:pPr lvl="1">
              <a:buFont typeface="Arial" panose="020B0604020202020204" pitchFamily="34" charset="0"/>
              <a:buChar char="•"/>
            </a:pPr>
            <a:r>
              <a:rPr lang="en-US" sz="2400" dirty="0"/>
              <a:t>[</a:t>
            </a:r>
            <a:r>
              <a:rPr lang="en-US" sz="2400" u="sng" dirty="0"/>
              <a:t>ADD DETAIL AS NEEDED</a:t>
            </a:r>
            <a:r>
              <a:rPr lang="en-US" sz="2400" dirty="0"/>
              <a:t>]</a:t>
            </a:r>
          </a:p>
          <a:p>
            <a:pPr lvl="1">
              <a:buFont typeface="Arial" panose="020B0604020202020204" pitchFamily="34" charset="0"/>
              <a:buChar char="•"/>
            </a:pPr>
            <a:r>
              <a:rPr lang="en-US" sz="2400" dirty="0"/>
              <a:t>[</a:t>
            </a:r>
            <a:r>
              <a:rPr lang="en-US" sz="2400" u="sng" dirty="0"/>
              <a:t>ADD DETAIL AS NEEDED</a:t>
            </a:r>
            <a:r>
              <a:rPr lang="en-US" sz="2400" dirty="0"/>
              <a:t>]</a:t>
            </a:r>
          </a:p>
          <a:p>
            <a:pPr lvl="1">
              <a:buFont typeface="Arial" panose="020B0604020202020204" pitchFamily="34" charset="0"/>
              <a:buChar char="•"/>
            </a:pPr>
            <a:r>
              <a:rPr lang="en-US" sz="2400" dirty="0"/>
              <a:t>[</a:t>
            </a:r>
            <a:r>
              <a:rPr lang="en-US" sz="2400" u="sng" dirty="0"/>
              <a:t>ADD DETAIL AS NEEDED</a:t>
            </a:r>
            <a:r>
              <a:rPr lang="en-US" sz="2400" dirty="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a:p>
            <a:endParaRPr lang="en-US" dirty="0"/>
          </a:p>
          <a:p>
            <a:endParaRPr lang="en-US" dirty="0"/>
          </a:p>
        </p:txBody>
      </p:sp>
      <p:sp>
        <p:nvSpPr>
          <p:cNvPr id="2" name="Text Placeholder 1"/>
          <p:cNvSpPr>
            <a:spLocks noGrp="1"/>
          </p:cNvSpPr>
          <p:nvPr>
            <p:ph type="body" sz="quarter" idx="10"/>
          </p:nvPr>
        </p:nvSpPr>
        <p:spPr/>
        <p:txBody>
          <a:bodyPr/>
          <a:lstStyle/>
          <a:p>
            <a:r>
              <a:rPr lang="en-US" dirty="0"/>
              <a:t>Team Lead Closing sequence</a:t>
            </a:r>
          </a:p>
        </p:txBody>
      </p:sp>
    </p:spTree>
    <p:extLst>
      <p:ext uri="{BB962C8B-B14F-4D97-AF65-F5344CB8AC3E}">
        <p14:creationId xmlns:p14="http://schemas.microsoft.com/office/powerpoint/2010/main" val="1833200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A3E1A6-0FE6-4DC2-A84A-F35A4160C4B1}"/>
              </a:ext>
            </a:extLst>
          </p:cNvPr>
          <p:cNvSpPr>
            <a:spLocks noGrp="1"/>
          </p:cNvSpPr>
          <p:nvPr>
            <p:ph type="ctrTitle"/>
          </p:nvPr>
        </p:nvSpPr>
        <p:spPr/>
        <p:txBody>
          <a:bodyPr/>
          <a:lstStyle/>
          <a:p>
            <a:r>
              <a:rPr lang="en-US" dirty="0"/>
              <a:t>Post-interview</a:t>
            </a:r>
            <a:br>
              <a:rPr lang="en-US" dirty="0"/>
            </a:br>
            <a:r>
              <a:rPr lang="en-US" dirty="0"/>
              <a:t>debrief</a:t>
            </a:r>
          </a:p>
        </p:txBody>
      </p:sp>
    </p:spTree>
    <p:extLst>
      <p:ext uri="{BB962C8B-B14F-4D97-AF65-F5344CB8AC3E}">
        <p14:creationId xmlns:p14="http://schemas.microsoft.com/office/powerpoint/2010/main" val="3932451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pPr marL="457200" indent="-457200">
              <a:buFont typeface="+mj-lt"/>
              <a:buAutoNum type="arabicPeriod"/>
            </a:pPr>
            <a:r>
              <a:rPr lang="en-US" sz="2400" dirty="0"/>
              <a:t>Determine whether all outstanding questions and concerns were adequately addressed via interview.</a:t>
            </a:r>
          </a:p>
          <a:p>
            <a:pPr marL="457200" indent="-457200">
              <a:buFont typeface="+mj-lt"/>
              <a:buAutoNum type="arabicPeriod"/>
            </a:pPr>
            <a:endParaRPr lang="en-US" sz="2400" dirty="0"/>
          </a:p>
          <a:p>
            <a:pPr marL="457200" indent="-457200">
              <a:buFont typeface="+mj-lt"/>
              <a:buAutoNum type="arabicPeriod"/>
            </a:pPr>
            <a:r>
              <a:rPr lang="en-US" sz="2400" dirty="0"/>
              <a:t>Identify those issues that were not adequately addressed and should be highlighted in the report.</a:t>
            </a:r>
          </a:p>
          <a:p>
            <a:pPr marL="457200" indent="-457200">
              <a:buFont typeface="+mj-lt"/>
              <a:buAutoNum type="arabicPeriod"/>
            </a:pPr>
            <a:endParaRPr lang="en-US" sz="2400" dirty="0"/>
          </a:p>
          <a:p>
            <a:pPr marL="457200" indent="-457200">
              <a:buFont typeface="+mj-lt"/>
              <a:buAutoNum type="arabicPeriod"/>
            </a:pPr>
            <a:r>
              <a:rPr lang="en-US" sz="2400" dirty="0"/>
              <a:t>Come to a team consensus on a positive or negative recommendation.</a:t>
            </a:r>
          </a:p>
          <a:p>
            <a:pPr marL="457200" indent="-457200">
              <a:buFont typeface="+mj-lt"/>
              <a:buAutoNum type="arabicPeriod"/>
            </a:pPr>
            <a:endParaRPr lang="en-US" sz="2400" dirty="0">
              <a:solidFill>
                <a:schemeClr val="accent1"/>
              </a:solidFill>
            </a:endParaRPr>
          </a:p>
          <a:p>
            <a:endParaRPr lang="en-US" sz="2400" dirty="0"/>
          </a:p>
          <a:p>
            <a:endParaRPr lang="en-US" sz="2400" dirty="0"/>
          </a:p>
          <a:p>
            <a:endParaRPr lang="en-US" sz="2400" dirty="0"/>
          </a:p>
          <a:p>
            <a:endParaRPr lang="en-US" sz="2400" dirty="0"/>
          </a:p>
        </p:txBody>
      </p:sp>
      <p:sp>
        <p:nvSpPr>
          <p:cNvPr id="2" name="Text Placeholder 1"/>
          <p:cNvSpPr>
            <a:spLocks noGrp="1"/>
          </p:cNvSpPr>
          <p:nvPr>
            <p:ph type="body" sz="quarter" idx="10"/>
          </p:nvPr>
        </p:nvSpPr>
        <p:spPr/>
        <p:txBody>
          <a:bodyPr/>
          <a:lstStyle/>
          <a:p>
            <a:r>
              <a:rPr lang="en-US" dirty="0"/>
              <a:t>Post-interview debrief</a:t>
            </a:r>
          </a:p>
        </p:txBody>
      </p:sp>
    </p:spTree>
    <p:extLst>
      <p:ext uri="{BB962C8B-B14F-4D97-AF65-F5344CB8AC3E}">
        <p14:creationId xmlns:p14="http://schemas.microsoft.com/office/powerpoint/2010/main" val="2013730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pPr marL="0" indent="0">
              <a:buNone/>
            </a:pPr>
            <a:r>
              <a:rPr lang="en-US" b="1" dirty="0"/>
              <a:t>ALL Team Members: </a:t>
            </a:r>
          </a:p>
          <a:p>
            <a:pPr marL="342900" indent="-342900">
              <a:buFont typeface="Arial" panose="020B0604020202020204" pitchFamily="34" charset="0"/>
              <a:buChar char="•"/>
            </a:pPr>
            <a:r>
              <a:rPr lang="en-US" dirty="0"/>
              <a:t>[</a:t>
            </a:r>
            <a:r>
              <a:rPr lang="en-US" u="sng" dirty="0"/>
              <a:t>ADD DETAIL AS NEEDED</a:t>
            </a:r>
            <a:r>
              <a:rPr lang="en-US" dirty="0"/>
              <a:t>]</a:t>
            </a:r>
          </a:p>
          <a:p>
            <a:pPr marL="342900" indent="-342900">
              <a:buFont typeface="Arial" panose="020B0604020202020204" pitchFamily="34" charset="0"/>
              <a:buChar char="•"/>
            </a:pPr>
            <a:r>
              <a:rPr lang="en-US" dirty="0"/>
              <a:t>[</a:t>
            </a:r>
            <a:r>
              <a:rPr lang="en-US" u="sng" dirty="0"/>
              <a:t>ADD DETAIL AS NEEDED</a:t>
            </a:r>
            <a:r>
              <a:rPr lang="en-US" dirty="0"/>
              <a:t>]</a:t>
            </a:r>
          </a:p>
          <a:p>
            <a:pPr marL="342900" indent="-342900">
              <a:buFont typeface="Arial" panose="020B0604020202020204" pitchFamily="34" charset="0"/>
              <a:buChar char="•"/>
            </a:pPr>
            <a:r>
              <a:rPr lang="en-US" dirty="0"/>
              <a:t>[</a:t>
            </a:r>
            <a:r>
              <a:rPr lang="en-US" u="sng" dirty="0"/>
              <a:t>ADD DETAIL AS NEEDED</a:t>
            </a:r>
            <a:r>
              <a:rPr lang="en-US" dirty="0"/>
              <a:t>]</a:t>
            </a:r>
          </a:p>
          <a:p>
            <a:endParaRPr lang="en-US" dirty="0"/>
          </a:p>
          <a:p>
            <a:pPr marL="0" indent="0">
              <a:buNone/>
            </a:pPr>
            <a:r>
              <a:rPr lang="en-US" b="1" dirty="0"/>
              <a:t>Lead Evaluator:</a:t>
            </a:r>
          </a:p>
          <a:p>
            <a:pPr marL="342900" indent="-342900">
              <a:buFont typeface="Arial" panose="020B0604020202020204" pitchFamily="34" charset="0"/>
              <a:buChar char="•"/>
            </a:pPr>
            <a:r>
              <a:rPr lang="en-US" dirty="0"/>
              <a:t>[</a:t>
            </a:r>
            <a:r>
              <a:rPr lang="en-US" u="sng" dirty="0"/>
              <a:t>ADD DETAIL AS NEEDED</a:t>
            </a:r>
            <a:r>
              <a:rPr lang="en-US" dirty="0"/>
              <a:t>]</a:t>
            </a:r>
          </a:p>
          <a:p>
            <a:pPr marL="342900" indent="-342900">
              <a:buFont typeface="Arial" panose="020B0604020202020204" pitchFamily="34" charset="0"/>
              <a:buChar char="•"/>
            </a:pPr>
            <a:r>
              <a:rPr lang="en-US" dirty="0"/>
              <a:t>[</a:t>
            </a:r>
            <a:r>
              <a:rPr lang="en-US" u="sng" dirty="0"/>
              <a:t>ADD DETAIL AS NEEDED</a:t>
            </a:r>
            <a:r>
              <a:rPr lang="en-US" dirty="0"/>
              <a:t>]</a:t>
            </a:r>
          </a:p>
          <a:p>
            <a:pPr marL="342900" indent="-342900">
              <a:buFont typeface="Arial" panose="020B0604020202020204" pitchFamily="34" charset="0"/>
              <a:buChar char="•"/>
            </a:pPr>
            <a:r>
              <a:rPr lang="en-US" dirty="0"/>
              <a:t>[</a:t>
            </a:r>
            <a:r>
              <a:rPr lang="en-US" u="sng" dirty="0"/>
              <a:t>ADD DETAIL AS NEEDED</a:t>
            </a:r>
            <a:r>
              <a:rPr lang="en-US" dirty="0"/>
              <a:t>]</a:t>
            </a:r>
          </a:p>
          <a:p>
            <a:pPr marL="342900" indent="-342900">
              <a:buFont typeface="Arial" panose="020B0604020202020204" pitchFamily="34" charset="0"/>
              <a:buChar char="•"/>
            </a:pPr>
            <a:endParaRPr lang="en-US" dirty="0"/>
          </a:p>
          <a:p>
            <a:endParaRPr lang="en-US" dirty="0"/>
          </a:p>
        </p:txBody>
      </p:sp>
      <p:sp>
        <p:nvSpPr>
          <p:cNvPr id="2" name="Text Placeholder 1"/>
          <p:cNvSpPr>
            <a:spLocks noGrp="1"/>
          </p:cNvSpPr>
          <p:nvPr>
            <p:ph type="body" sz="quarter" idx="10"/>
          </p:nvPr>
        </p:nvSpPr>
        <p:spPr/>
        <p:txBody>
          <a:bodyPr/>
          <a:lstStyle/>
          <a:p>
            <a:r>
              <a:rPr lang="en-US" dirty="0"/>
              <a:t>Next steps</a:t>
            </a:r>
          </a:p>
        </p:txBody>
      </p:sp>
    </p:spTree>
    <p:extLst>
      <p:ext uri="{BB962C8B-B14F-4D97-AF65-F5344CB8AC3E}">
        <p14:creationId xmlns:p14="http://schemas.microsoft.com/office/powerpoint/2010/main" val="101298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7766E10-C578-4935-BF66-D534C432D537}"/>
              </a:ext>
            </a:extLst>
          </p:cNvPr>
          <p:cNvSpPr/>
          <p:nvPr/>
        </p:nvSpPr>
        <p:spPr>
          <a:xfrm>
            <a:off x="1107397" y="1501526"/>
            <a:ext cx="9274854" cy="4104656"/>
          </a:xfrm>
          <a:prstGeom prst="rect">
            <a:avLst/>
          </a:prstGeom>
          <a:solidFill>
            <a:schemeClr val="accent3">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 name="Text Placeholder 3">
            <a:extLst>
              <a:ext uri="{FF2B5EF4-FFF2-40B4-BE49-F238E27FC236}">
                <a16:creationId xmlns:a16="http://schemas.microsoft.com/office/drawing/2014/main" id="{2FE0C3F2-FCE7-47FF-98D9-3EE81C9D81D2}"/>
              </a:ext>
            </a:extLst>
          </p:cNvPr>
          <p:cNvSpPr>
            <a:spLocks noGrp="1"/>
          </p:cNvSpPr>
          <p:nvPr>
            <p:ph type="body" sz="quarter" idx="10"/>
          </p:nvPr>
        </p:nvSpPr>
        <p:spPr/>
        <p:txBody>
          <a:bodyPr/>
          <a:lstStyle/>
          <a:p>
            <a:r>
              <a:rPr lang="en-US" dirty="0"/>
              <a:t>Best practices in charter school authorizing</a:t>
            </a:r>
          </a:p>
        </p:txBody>
      </p:sp>
      <p:sp>
        <p:nvSpPr>
          <p:cNvPr id="5" name="Text Placeholder 2">
            <a:extLst>
              <a:ext uri="{FF2B5EF4-FFF2-40B4-BE49-F238E27FC236}">
                <a16:creationId xmlns:a16="http://schemas.microsoft.com/office/drawing/2014/main" id="{1CD36385-E919-4D7D-A695-1ADC27AB9E7D}"/>
              </a:ext>
            </a:extLst>
          </p:cNvPr>
          <p:cNvSpPr>
            <a:spLocks noGrp="1"/>
          </p:cNvSpPr>
          <p:nvPr>
            <p:ph idx="1"/>
          </p:nvPr>
        </p:nvSpPr>
        <p:spPr>
          <a:xfrm>
            <a:off x="1214380" y="1123420"/>
            <a:ext cx="6979329" cy="4751068"/>
          </a:xfrm>
          <a:noFill/>
        </p:spPr>
        <p:txBody>
          <a:bodyPr anchor="ctr">
            <a:normAutofit/>
          </a:bodyPr>
          <a:lstStyle/>
          <a:p>
            <a:pPr marL="171450" indent="0">
              <a:spcBef>
                <a:spcPts val="0"/>
              </a:spcBef>
              <a:spcAft>
                <a:spcPts val="1200"/>
              </a:spcAft>
              <a:buNone/>
            </a:pPr>
            <a:r>
              <a:rPr lang="en-US" sz="2400" dirty="0"/>
              <a:t>A quality authorizer implements a comprehensive application process that:</a:t>
            </a:r>
          </a:p>
          <a:p>
            <a:pPr marL="457200" indent="-285750">
              <a:spcBef>
                <a:spcPts val="0"/>
              </a:spcBef>
              <a:spcAft>
                <a:spcPts val="1200"/>
              </a:spcAft>
            </a:pPr>
            <a:r>
              <a:rPr lang="en-US" sz="2400" dirty="0"/>
              <a:t>includes clear application questions and guidance;</a:t>
            </a:r>
          </a:p>
          <a:p>
            <a:pPr marL="457200" indent="-285750">
              <a:spcBef>
                <a:spcPts val="0"/>
              </a:spcBef>
              <a:spcAft>
                <a:spcPts val="1200"/>
              </a:spcAft>
            </a:pPr>
            <a:r>
              <a:rPr lang="en-US" sz="2400" dirty="0"/>
              <a:t>follows fair, transparent procedures and rigorous criteria; and </a:t>
            </a:r>
          </a:p>
          <a:p>
            <a:pPr marL="457200" indent="-285750">
              <a:spcBef>
                <a:spcPts val="0"/>
              </a:spcBef>
              <a:spcAft>
                <a:spcPts val="1200"/>
              </a:spcAft>
            </a:pPr>
            <a:r>
              <a:rPr lang="en-US" sz="2400" dirty="0"/>
              <a:t>grants charters only to applicants who </a:t>
            </a:r>
            <a:r>
              <a:rPr lang="en-US" sz="2400" b="1" dirty="0"/>
              <a:t>demonstrate a strong capacity </a:t>
            </a:r>
            <a:r>
              <a:rPr lang="en-US" sz="2400" dirty="0"/>
              <a:t>to establish and operate a quality charter school.</a:t>
            </a:r>
          </a:p>
        </p:txBody>
      </p:sp>
      <p:pic>
        <p:nvPicPr>
          <p:cNvPr id="6" name="Picture 5">
            <a:extLst>
              <a:ext uri="{FF2B5EF4-FFF2-40B4-BE49-F238E27FC236}">
                <a16:creationId xmlns:a16="http://schemas.microsoft.com/office/drawing/2014/main" id="{BA8C3F9B-F562-4671-8EBE-30692A952666}"/>
              </a:ext>
            </a:extLst>
          </p:cNvPr>
          <p:cNvPicPr>
            <a:picLocks noChangeAspect="1"/>
          </p:cNvPicPr>
          <p:nvPr/>
        </p:nvPicPr>
        <p:blipFill>
          <a:blip r:embed="rId2"/>
          <a:stretch>
            <a:fillRect/>
          </a:stretch>
        </p:blipFill>
        <p:spPr>
          <a:xfrm>
            <a:off x="8482401" y="1824148"/>
            <a:ext cx="2502255" cy="378203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Text Placeholder 2">
            <a:extLst>
              <a:ext uri="{FF2B5EF4-FFF2-40B4-BE49-F238E27FC236}">
                <a16:creationId xmlns:a16="http://schemas.microsoft.com/office/drawing/2014/main" id="{D536968C-4812-4B83-AB04-78648626CDEC}"/>
              </a:ext>
            </a:extLst>
          </p:cNvPr>
          <p:cNvSpPr txBox="1">
            <a:spLocks/>
          </p:cNvSpPr>
          <p:nvPr/>
        </p:nvSpPr>
        <p:spPr>
          <a:xfrm>
            <a:off x="2751494" y="6185731"/>
            <a:ext cx="8868730" cy="340554"/>
          </a:xfrm>
          <a:prstGeom prst="rect">
            <a:avLst/>
          </a:prstGeom>
        </p:spPr>
        <p:txBody>
          <a:bodyPr>
            <a:noAutofit/>
          </a:bodyPr>
          <a:lstStyle>
            <a:lvl1pPr marL="0" indent="0" algn="l" defTabSz="457200" rtl="0" eaLnBrk="1" latinLnBrk="0" hangingPunct="1">
              <a:spcBef>
                <a:spcPct val="20000"/>
              </a:spcBef>
              <a:buFont typeface="Arial"/>
              <a:buNone/>
              <a:defRPr sz="2000" kern="1200" baseline="0">
                <a:solidFill>
                  <a:schemeClr val="tx1"/>
                </a:solidFill>
                <a:latin typeface="Franklin Gothic Book" panose="020B0503020102020204"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Available at </a:t>
            </a:r>
            <a:r>
              <a:rPr lang="en-US" sz="1800" dirty="0">
                <a:hlinkClick r:id="rId3"/>
              </a:rPr>
              <a:t>https://www.qualitycharters.org/for-authorizers/principles-and-standards/</a:t>
            </a:r>
            <a:endParaRPr lang="en-US" sz="1800" dirty="0"/>
          </a:p>
        </p:txBody>
      </p:sp>
      <p:pic>
        <p:nvPicPr>
          <p:cNvPr id="24" name="Graphic 23" descr="Open quotation mark">
            <a:extLst>
              <a:ext uri="{FF2B5EF4-FFF2-40B4-BE49-F238E27FC236}">
                <a16:creationId xmlns:a16="http://schemas.microsoft.com/office/drawing/2014/main" id="{85B07777-2B03-45DC-9941-B160DF7F44D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1825" y="983512"/>
            <a:ext cx="1197774" cy="1197774"/>
          </a:xfrm>
          <a:prstGeom prst="rect">
            <a:avLst/>
          </a:prstGeom>
        </p:spPr>
      </p:pic>
    </p:spTree>
    <p:extLst>
      <p:ext uri="{BB962C8B-B14F-4D97-AF65-F5344CB8AC3E}">
        <p14:creationId xmlns:p14="http://schemas.microsoft.com/office/powerpoint/2010/main" val="391609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D965-0BC5-458E-B9FC-8239FCB90228}"/>
              </a:ext>
            </a:extLst>
          </p:cNvPr>
          <p:cNvSpPr>
            <a:spLocks noGrp="1"/>
          </p:cNvSpPr>
          <p:nvPr>
            <p:ph type="ctrTitle"/>
          </p:nvPr>
        </p:nvSpPr>
        <p:spPr/>
        <p:txBody>
          <a:bodyPr/>
          <a:lstStyle/>
          <a:p>
            <a:r>
              <a:rPr lang="en-US" dirty="0"/>
              <a:t>The interview: </a:t>
            </a:r>
            <a:br>
              <a:rPr lang="en-US" dirty="0"/>
            </a:br>
            <a:r>
              <a:rPr lang="en-US" dirty="0"/>
              <a:t>form &amp; function</a:t>
            </a:r>
          </a:p>
        </p:txBody>
      </p:sp>
    </p:spTree>
    <p:extLst>
      <p:ext uri="{BB962C8B-B14F-4D97-AF65-F5344CB8AC3E}">
        <p14:creationId xmlns:p14="http://schemas.microsoft.com/office/powerpoint/2010/main" val="333596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49B3F940-5BB4-4DCC-9DFA-23BD6F8AD4FC}"/>
              </a:ext>
            </a:extLst>
          </p:cNvPr>
          <p:cNvSpPr>
            <a:spLocks noGrp="1"/>
          </p:cNvSpPr>
          <p:nvPr>
            <p:ph idx="1"/>
          </p:nvPr>
        </p:nvSpPr>
        <p:spPr/>
        <p:txBody>
          <a:bodyPr/>
          <a:lstStyle/>
          <a:p>
            <a:pPr marL="0" indent="0">
              <a:spcAft>
                <a:spcPts val="1200"/>
              </a:spcAft>
              <a:buNone/>
            </a:pPr>
            <a:r>
              <a:rPr lang="en-US" sz="2400" dirty="0"/>
              <a:t>Determine whether:</a:t>
            </a:r>
          </a:p>
          <a:p>
            <a:pPr>
              <a:buFont typeface="Arial" panose="020B0604020202020204" pitchFamily="34" charset="0"/>
              <a:buChar char="•"/>
            </a:pPr>
            <a:r>
              <a:rPr lang="en-US" sz="2400" dirty="0"/>
              <a:t>The proposed educational program is </a:t>
            </a:r>
            <a:r>
              <a:rPr lang="en-US" sz="2400" b="1" dirty="0">
                <a:solidFill>
                  <a:schemeClr val="accent1"/>
                </a:solidFill>
              </a:rPr>
              <a:t>sound</a:t>
            </a:r>
            <a:r>
              <a:rPr lang="en-US" sz="2400" dirty="0"/>
              <a:t>,</a:t>
            </a:r>
          </a:p>
          <a:p>
            <a:pPr>
              <a:buFont typeface="Arial" panose="020B0604020202020204" pitchFamily="34" charset="0"/>
              <a:buChar char="•"/>
            </a:pPr>
            <a:r>
              <a:rPr lang="en-US" sz="2400" dirty="0"/>
              <a:t>The plan is sufficiently comprehensive and </a:t>
            </a:r>
            <a:r>
              <a:rPr lang="en-US" sz="2400" b="1" dirty="0">
                <a:solidFill>
                  <a:schemeClr val="accent1"/>
                </a:solidFill>
              </a:rPr>
              <a:t>cohesive</a:t>
            </a:r>
            <a:r>
              <a:rPr lang="en-US" sz="2400" dirty="0"/>
              <a:t>,</a:t>
            </a:r>
          </a:p>
          <a:p>
            <a:pPr>
              <a:buFont typeface="Arial" panose="020B0604020202020204" pitchFamily="34" charset="0"/>
              <a:buChar char="•"/>
            </a:pPr>
            <a:r>
              <a:rPr lang="en-US" sz="2400" dirty="0"/>
              <a:t>The applicants are likely to implement the proposed program </a:t>
            </a:r>
            <a:r>
              <a:rPr lang="en-US" sz="2400" b="1" dirty="0">
                <a:solidFill>
                  <a:schemeClr val="accent1"/>
                </a:solidFill>
              </a:rPr>
              <a:t>successfully</a:t>
            </a:r>
            <a:r>
              <a:rPr lang="en-US" sz="2400" dirty="0"/>
              <a:t>.</a:t>
            </a:r>
          </a:p>
          <a:p>
            <a:endParaRPr lang="en-US" sz="2400" dirty="0"/>
          </a:p>
        </p:txBody>
      </p:sp>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Purpose of capacity interview</a:t>
            </a:r>
          </a:p>
        </p:txBody>
      </p:sp>
    </p:spTree>
    <p:extLst>
      <p:ext uri="{BB962C8B-B14F-4D97-AF65-F5344CB8AC3E}">
        <p14:creationId xmlns:p14="http://schemas.microsoft.com/office/powerpoint/2010/main" val="134970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49746F0-B5BB-44FF-A145-FB5A3CA952E8}"/>
              </a:ext>
            </a:extLst>
          </p:cNvPr>
          <p:cNvGraphicFramePr>
            <a:graphicFrameLocks noGrp="1"/>
          </p:cNvGraphicFramePr>
          <p:nvPr>
            <p:ph idx="1"/>
            <p:extLst>
              <p:ext uri="{D42A27DB-BD31-4B8C-83A1-F6EECF244321}">
                <p14:modId xmlns:p14="http://schemas.microsoft.com/office/powerpoint/2010/main" val="812286275"/>
              </p:ext>
            </p:extLst>
          </p:nvPr>
        </p:nvGraphicFramePr>
        <p:xfrm>
          <a:off x="925513" y="1600200"/>
          <a:ext cx="10396538" cy="4380865"/>
        </p:xfrm>
        <a:graphic>
          <a:graphicData uri="http://schemas.openxmlformats.org/drawingml/2006/table">
            <a:tbl>
              <a:tblPr firstRow="1" bandRow="1">
                <a:tableStyleId>{2D5ABB26-0587-4C30-8999-92F81FD0307C}</a:tableStyleId>
              </a:tblPr>
              <a:tblGrid>
                <a:gridCol w="3979862">
                  <a:extLst>
                    <a:ext uri="{9D8B030D-6E8A-4147-A177-3AD203B41FA5}">
                      <a16:colId xmlns:a16="http://schemas.microsoft.com/office/drawing/2014/main" val="1110405565"/>
                    </a:ext>
                  </a:extLst>
                </a:gridCol>
                <a:gridCol w="6416676">
                  <a:extLst>
                    <a:ext uri="{9D8B030D-6E8A-4147-A177-3AD203B41FA5}">
                      <a16:colId xmlns:a16="http://schemas.microsoft.com/office/drawing/2014/main" val="3112728852"/>
                    </a:ext>
                  </a:extLst>
                </a:gridCol>
              </a:tblGrid>
              <a:tr h="479425">
                <a:tc>
                  <a:txBody>
                    <a:bodyPr/>
                    <a:lstStyle/>
                    <a:p>
                      <a:r>
                        <a:rPr lang="en-US" sz="2000" b="0" dirty="0">
                          <a:solidFill>
                            <a:schemeClr val="bg1"/>
                          </a:solidFill>
                          <a:latin typeface="+mj-lt"/>
                        </a:rPr>
                        <a:t>Interviewers</a:t>
                      </a:r>
                    </a:p>
                  </a:txBody>
                  <a:tcPr anchor="ctr">
                    <a:solidFill>
                      <a:schemeClr val="accent1"/>
                    </a:solidFill>
                  </a:tcPr>
                </a:tc>
                <a:tc>
                  <a:txBody>
                    <a:bodyPr/>
                    <a:lstStyle/>
                    <a:p>
                      <a:r>
                        <a:rPr lang="en-US" sz="2000" b="0" dirty="0">
                          <a:solidFill>
                            <a:schemeClr val="bg1"/>
                          </a:solidFill>
                          <a:latin typeface="+mj-lt"/>
                        </a:rPr>
                        <a:t>Applicants</a:t>
                      </a:r>
                    </a:p>
                  </a:txBody>
                  <a:tcPr anchor="ctr">
                    <a:solidFill>
                      <a:schemeClr val="accent1"/>
                    </a:solidFill>
                  </a:tcPr>
                </a:tc>
                <a:extLst>
                  <a:ext uri="{0D108BD9-81ED-4DB2-BD59-A6C34878D82A}">
                    <a16:rowId xmlns:a16="http://schemas.microsoft.com/office/drawing/2014/main" val="3351261092"/>
                  </a:ext>
                </a:extLst>
              </a:tr>
              <a:tr h="370840">
                <a:tc>
                  <a:txBody>
                    <a:bodyPr/>
                    <a:lstStyle/>
                    <a:p>
                      <a:pPr>
                        <a:lnSpc>
                          <a:spcPct val="100000"/>
                        </a:lnSpc>
                        <a:spcBef>
                          <a:spcPts val="600"/>
                        </a:spcBef>
                      </a:pPr>
                      <a:r>
                        <a:rPr lang="en-GB" sz="2000" dirty="0">
                          <a:solidFill>
                            <a:schemeClr val="tx1"/>
                          </a:solidFill>
                          <a:latin typeface="Franklin Gothic Book" panose="020B0503020102020204" pitchFamily="34" charset="0"/>
                        </a:rPr>
                        <a:t>External Experts</a:t>
                      </a:r>
                    </a:p>
                    <a:p>
                      <a:pPr marL="342900" indent="-342900">
                        <a:lnSpc>
                          <a:spcPct val="100000"/>
                        </a:lnSpc>
                        <a:buFont typeface="Arial" panose="020B0604020202020204" pitchFamily="34" charset="0"/>
                        <a:buChar char="•"/>
                      </a:pPr>
                      <a:r>
                        <a:rPr lang="en-GB" sz="2000" dirty="0">
                          <a:solidFill>
                            <a:schemeClr val="tx1"/>
                          </a:solidFill>
                          <a:latin typeface="Franklin Gothic Book" panose="020B0503020102020204" pitchFamily="34" charset="0"/>
                        </a:rPr>
                        <a:t>Lead Evaluator</a:t>
                      </a:r>
                    </a:p>
                    <a:p>
                      <a:pPr marL="342900" indent="-342900">
                        <a:lnSpc>
                          <a:spcPct val="100000"/>
                        </a:lnSpc>
                        <a:buFont typeface="Arial" panose="020B0604020202020204" pitchFamily="34" charset="0"/>
                        <a:buChar char="•"/>
                      </a:pPr>
                      <a:r>
                        <a:rPr lang="en-GB" sz="2000" dirty="0">
                          <a:solidFill>
                            <a:schemeClr val="tx1"/>
                          </a:solidFill>
                          <a:latin typeface="Franklin Gothic Book" panose="020B0503020102020204" pitchFamily="34" charset="0"/>
                        </a:rPr>
                        <a:t>2 Evaluators (minimum)</a:t>
                      </a:r>
                    </a:p>
                    <a:p>
                      <a:pPr marL="406400" indent="-406400">
                        <a:lnSpc>
                          <a:spcPct val="100000"/>
                        </a:lnSpc>
                      </a:pPr>
                      <a:endParaRPr lang="en-GB" sz="2000" dirty="0">
                        <a:solidFill>
                          <a:schemeClr val="tx1"/>
                        </a:solidFill>
                        <a:latin typeface="Franklin Gothic Book" panose="020B0503020102020204" pitchFamily="34" charset="0"/>
                      </a:endParaRPr>
                    </a:p>
                    <a:p>
                      <a:pPr marL="406400" indent="-406400">
                        <a:lnSpc>
                          <a:spcPct val="100000"/>
                        </a:lnSpc>
                      </a:pPr>
                      <a:r>
                        <a:rPr lang="en-GB" sz="2000" dirty="0">
                          <a:solidFill>
                            <a:schemeClr val="tx1"/>
                          </a:solidFill>
                          <a:latin typeface="Franklin Gothic Book" panose="020B0503020102020204" pitchFamily="34" charset="0"/>
                        </a:rPr>
                        <a:t>Experts represent breadth of expertise</a:t>
                      </a:r>
                    </a:p>
                  </a:txBody>
                  <a:tcPr>
                    <a:solidFill>
                      <a:schemeClr val="bg1">
                        <a:lumMod val="95000"/>
                      </a:schemeClr>
                    </a:solidFill>
                  </a:tcPr>
                </a:tc>
                <a:tc>
                  <a:txBody>
                    <a:bodyPr/>
                    <a:lstStyle/>
                    <a:p>
                      <a:pPr marL="609600" lvl="0" indent="-609600">
                        <a:lnSpc>
                          <a:spcPct val="100000"/>
                        </a:lnSpc>
                      </a:pPr>
                      <a:r>
                        <a:rPr lang="en-GB" sz="2000" dirty="0">
                          <a:solidFill>
                            <a:schemeClr val="tx1"/>
                          </a:solidFill>
                          <a:latin typeface="Franklin Gothic Book" panose="020B0503020102020204" pitchFamily="34" charset="0"/>
                        </a:rPr>
                        <a:t>Individuals who have been (and will</a:t>
                      </a:r>
                    </a:p>
                    <a:p>
                      <a:pPr marL="609600" lvl="0" indent="-609600">
                        <a:lnSpc>
                          <a:spcPct val="100000"/>
                        </a:lnSpc>
                      </a:pPr>
                      <a:r>
                        <a:rPr lang="en-GB" sz="2000" dirty="0">
                          <a:solidFill>
                            <a:schemeClr val="tx1"/>
                          </a:solidFill>
                          <a:latin typeface="Franklin Gothic Book" panose="020B0503020102020204" pitchFamily="34" charset="0"/>
                        </a:rPr>
                        <a:t>be) involved in the application and can</a:t>
                      </a:r>
                    </a:p>
                    <a:p>
                      <a:pPr marL="609600" lvl="0" indent="-609600">
                        <a:lnSpc>
                          <a:spcPct val="100000"/>
                        </a:lnSpc>
                      </a:pPr>
                      <a:r>
                        <a:rPr lang="en-GB" sz="2000" dirty="0">
                          <a:solidFill>
                            <a:schemeClr val="tx1"/>
                          </a:solidFill>
                          <a:latin typeface="Franklin Gothic Book" panose="020B0503020102020204" pitchFamily="34" charset="0"/>
                        </a:rPr>
                        <a:t>contribute to the interview</a:t>
                      </a:r>
                    </a:p>
                    <a:p>
                      <a:pPr marL="609600" lvl="0" indent="-609600">
                        <a:lnSpc>
                          <a:spcPct val="100000"/>
                        </a:lnSpc>
                      </a:pPr>
                      <a:endParaRPr lang="en-GB" sz="2000" dirty="0">
                        <a:solidFill>
                          <a:schemeClr val="tx1"/>
                        </a:solidFill>
                        <a:latin typeface="Franklin Gothic Book" panose="020B0503020102020204" pitchFamily="34" charset="0"/>
                      </a:endParaRPr>
                    </a:p>
                    <a:p>
                      <a:pPr marL="609600" indent="-609600">
                        <a:lnSpc>
                          <a:spcPct val="100000"/>
                        </a:lnSpc>
                      </a:pPr>
                      <a:r>
                        <a:rPr lang="en-GB" sz="2000" u="sng" dirty="0">
                          <a:solidFill>
                            <a:schemeClr val="tx1"/>
                          </a:solidFill>
                          <a:latin typeface="Franklin Gothic Book" panose="020B0503020102020204" pitchFamily="34" charset="0"/>
                        </a:rPr>
                        <a:t>Ideally:</a:t>
                      </a:r>
                    </a:p>
                    <a:p>
                      <a:pPr marL="342900" lvl="0" indent="-342900">
                        <a:lnSpc>
                          <a:spcPct val="100000"/>
                        </a:lnSpc>
                        <a:spcAft>
                          <a:spcPts val="300"/>
                        </a:spcAft>
                        <a:buFont typeface="Arial" panose="020B0604020202020204" pitchFamily="34" charset="0"/>
                        <a:buChar char="•"/>
                      </a:pPr>
                      <a:r>
                        <a:rPr lang="en-GB" sz="2000" dirty="0">
                          <a:solidFill>
                            <a:schemeClr val="tx1"/>
                          </a:solidFill>
                          <a:latin typeface="Franklin Gothic Book" panose="020B0503020102020204" pitchFamily="34" charset="0"/>
                        </a:rPr>
                        <a:t>Board member(s)</a:t>
                      </a:r>
                    </a:p>
                    <a:p>
                      <a:pPr marL="342900" lvl="0" indent="-342900">
                        <a:lnSpc>
                          <a:spcPct val="100000"/>
                        </a:lnSpc>
                        <a:spcAft>
                          <a:spcPts val="300"/>
                        </a:spcAft>
                        <a:buFont typeface="Arial" panose="020B0604020202020204" pitchFamily="34" charset="0"/>
                        <a:buChar char="•"/>
                      </a:pPr>
                      <a:r>
                        <a:rPr lang="en-GB" sz="2000" dirty="0">
                          <a:solidFill>
                            <a:schemeClr val="tx1"/>
                          </a:solidFill>
                          <a:latin typeface="Franklin Gothic Book" panose="020B0503020102020204" pitchFamily="34" charset="0"/>
                        </a:rPr>
                        <a:t>Principal candidate (if identified)</a:t>
                      </a:r>
                    </a:p>
                    <a:p>
                      <a:pPr marL="342900" lvl="0" indent="-342900">
                        <a:lnSpc>
                          <a:spcPct val="100000"/>
                        </a:lnSpc>
                        <a:spcAft>
                          <a:spcPts val="300"/>
                        </a:spcAft>
                        <a:buFont typeface="Arial" panose="020B0604020202020204" pitchFamily="34" charset="0"/>
                        <a:buChar char="•"/>
                      </a:pPr>
                      <a:r>
                        <a:rPr lang="en-GB" sz="2000" dirty="0">
                          <a:solidFill>
                            <a:schemeClr val="tx1"/>
                          </a:solidFill>
                          <a:latin typeface="Franklin Gothic Book" panose="020B0503020102020204" pitchFamily="34" charset="0"/>
                        </a:rPr>
                        <a:t>Members of the leadership team with expertise on Curriculum, Instruction,</a:t>
                      </a:r>
                      <a:r>
                        <a:rPr lang="en-GB" sz="2000" baseline="0" dirty="0">
                          <a:solidFill>
                            <a:schemeClr val="tx1"/>
                          </a:solidFill>
                          <a:latin typeface="Franklin Gothic Book" panose="020B0503020102020204" pitchFamily="34" charset="0"/>
                        </a:rPr>
                        <a:t> and Special Programs</a:t>
                      </a:r>
                    </a:p>
                    <a:p>
                      <a:pPr marL="342900" lvl="0" indent="-342900">
                        <a:lnSpc>
                          <a:spcPct val="100000"/>
                        </a:lnSpc>
                        <a:spcAft>
                          <a:spcPts val="300"/>
                        </a:spcAft>
                        <a:buFont typeface="Arial" panose="020B0604020202020204" pitchFamily="34" charset="0"/>
                        <a:buChar char="•"/>
                      </a:pPr>
                      <a:r>
                        <a:rPr lang="en-GB" sz="2000" dirty="0">
                          <a:solidFill>
                            <a:schemeClr val="tx1"/>
                          </a:solidFill>
                          <a:latin typeface="Franklin Gothic Book" panose="020B0503020102020204" pitchFamily="34" charset="0"/>
                        </a:rPr>
                        <a:t>Finance lead</a:t>
                      </a:r>
                    </a:p>
                    <a:p>
                      <a:pPr marL="342900" lvl="0" indent="-342900">
                        <a:lnSpc>
                          <a:spcPct val="100000"/>
                        </a:lnSpc>
                        <a:spcAft>
                          <a:spcPts val="300"/>
                        </a:spcAft>
                        <a:buFont typeface="Arial" panose="020B0604020202020204" pitchFamily="34" charset="0"/>
                        <a:buChar char="•"/>
                      </a:pPr>
                      <a:r>
                        <a:rPr lang="en-GB" sz="2000" dirty="0">
                          <a:solidFill>
                            <a:schemeClr val="tx1"/>
                          </a:solidFill>
                          <a:latin typeface="Franklin Gothic Book" panose="020B0503020102020204" pitchFamily="34" charset="0"/>
                        </a:rPr>
                        <a:t>Representative of Education Service Provider (ESP) or Charter Management Organization (CMO)</a:t>
                      </a:r>
                    </a:p>
                  </a:txBody>
                  <a:tcPr>
                    <a:solidFill>
                      <a:schemeClr val="bg1">
                        <a:lumMod val="95000"/>
                      </a:schemeClr>
                    </a:solidFill>
                  </a:tcPr>
                </a:tc>
                <a:extLst>
                  <a:ext uri="{0D108BD9-81ED-4DB2-BD59-A6C34878D82A}">
                    <a16:rowId xmlns:a16="http://schemas.microsoft.com/office/drawing/2014/main" val="2860634987"/>
                  </a:ext>
                </a:extLst>
              </a:tr>
            </a:tbl>
          </a:graphicData>
        </a:graphic>
      </p:graphicFrame>
      <p:sp>
        <p:nvSpPr>
          <p:cNvPr id="3" name="Text Placeholder 2">
            <a:extLst>
              <a:ext uri="{FF2B5EF4-FFF2-40B4-BE49-F238E27FC236}">
                <a16:creationId xmlns:a16="http://schemas.microsoft.com/office/drawing/2014/main" id="{C61CCDF4-8E35-45D9-8E8B-40144F9A2844}"/>
              </a:ext>
            </a:extLst>
          </p:cNvPr>
          <p:cNvSpPr>
            <a:spLocks noGrp="1"/>
          </p:cNvSpPr>
          <p:nvPr>
            <p:ph type="body" sz="quarter" idx="10"/>
          </p:nvPr>
        </p:nvSpPr>
        <p:spPr/>
        <p:txBody>
          <a:bodyPr/>
          <a:lstStyle/>
          <a:p>
            <a:r>
              <a:rPr lang="en-US" dirty="0"/>
              <a:t>Who is in the room?</a:t>
            </a:r>
          </a:p>
        </p:txBody>
      </p:sp>
    </p:spTree>
    <p:extLst>
      <p:ext uri="{BB962C8B-B14F-4D97-AF65-F5344CB8AC3E}">
        <p14:creationId xmlns:p14="http://schemas.microsoft.com/office/powerpoint/2010/main" val="2294449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Anatomy of the interview</a:t>
            </a:r>
          </a:p>
        </p:txBody>
      </p:sp>
      <p:sp>
        <p:nvSpPr>
          <p:cNvPr id="5" name="Text Placeholder 2">
            <a:extLst>
              <a:ext uri="{FF2B5EF4-FFF2-40B4-BE49-F238E27FC236}">
                <a16:creationId xmlns:a16="http://schemas.microsoft.com/office/drawing/2014/main" id="{49B3F940-5BB4-4DCC-9DFA-23BD6F8AD4FC}"/>
              </a:ext>
            </a:extLst>
          </p:cNvPr>
          <p:cNvSpPr>
            <a:spLocks noGrp="1"/>
          </p:cNvSpPr>
          <p:nvPr>
            <p:ph idx="1"/>
          </p:nvPr>
        </p:nvSpPr>
        <p:spPr>
          <a:xfrm>
            <a:off x="925513" y="1600200"/>
            <a:ext cx="5415651" cy="4178300"/>
          </a:xfrm>
        </p:spPr>
        <p:txBody>
          <a:bodyPr/>
          <a:lstStyle/>
          <a:p>
            <a:pPr marL="63500" indent="0">
              <a:spcAft>
                <a:spcPts val="600"/>
              </a:spcAft>
              <a:buNone/>
            </a:pPr>
            <a:r>
              <a:rPr lang="en-US" sz="2400" dirty="0"/>
              <a:t>Each interview block includes:</a:t>
            </a:r>
            <a:endParaRPr lang="en-US" sz="2400" u="sng" dirty="0"/>
          </a:p>
          <a:p>
            <a:pPr marL="863600" indent="-457200">
              <a:buFont typeface="Arial" panose="020B0604020202020204" pitchFamily="34" charset="0"/>
              <a:buChar char="•"/>
            </a:pPr>
            <a:r>
              <a:rPr lang="en-US" sz="2400" dirty="0"/>
              <a:t>Interview: [90 minutes]</a:t>
            </a:r>
          </a:p>
          <a:p>
            <a:pPr marL="1606550" lvl="1" indent="-457200">
              <a:buFont typeface="Wingdings" panose="05000000000000000000" pitchFamily="2" charset="2"/>
              <a:buChar char="§"/>
            </a:pPr>
            <a:r>
              <a:rPr lang="en-US" sz="2400" dirty="0">
                <a:solidFill>
                  <a:srgbClr val="404040"/>
                </a:solidFill>
                <a:latin typeface="Franklin Gothic Book" panose="020B0503020102020204" pitchFamily="34" charset="0"/>
              </a:rPr>
              <a:t>Introductions [10 minutes]</a:t>
            </a:r>
          </a:p>
          <a:p>
            <a:pPr marL="1606550" lvl="1" indent="-457200">
              <a:buFont typeface="Wingdings" panose="05000000000000000000" pitchFamily="2" charset="2"/>
              <a:buChar char="§"/>
            </a:pPr>
            <a:r>
              <a:rPr lang="en-US" sz="2400" dirty="0">
                <a:solidFill>
                  <a:srgbClr val="404040"/>
                </a:solidFill>
                <a:latin typeface="Franklin Gothic Book" panose="020B0503020102020204" pitchFamily="34" charset="0"/>
              </a:rPr>
              <a:t>Questions and Discussion [75 minutes]</a:t>
            </a:r>
          </a:p>
          <a:p>
            <a:pPr marL="1606550" lvl="1" indent="-457200">
              <a:spcAft>
                <a:spcPts val="600"/>
              </a:spcAft>
              <a:buFont typeface="Wingdings" panose="05000000000000000000" pitchFamily="2" charset="2"/>
              <a:buChar char="§"/>
            </a:pPr>
            <a:r>
              <a:rPr lang="en-US" sz="2400" dirty="0">
                <a:solidFill>
                  <a:srgbClr val="404040"/>
                </a:solidFill>
                <a:latin typeface="Franklin Gothic Book" panose="020B0503020102020204" pitchFamily="34" charset="0"/>
              </a:rPr>
              <a:t>Closing [5 minutes]</a:t>
            </a:r>
          </a:p>
          <a:p>
            <a:pPr marL="863600" indent="-457200">
              <a:buFont typeface="Arial" panose="020B0604020202020204" pitchFamily="34" charset="0"/>
              <a:buChar char="•"/>
            </a:pPr>
            <a:r>
              <a:rPr lang="en-US" sz="2400" dirty="0"/>
              <a:t>Debrief/Prep: [30 minutes]</a:t>
            </a:r>
          </a:p>
        </p:txBody>
      </p:sp>
      <p:pic>
        <p:nvPicPr>
          <p:cNvPr id="4" name="Picture 3" descr="A picture containing object&#10;&#10;Description automatically generated">
            <a:extLst>
              <a:ext uri="{FF2B5EF4-FFF2-40B4-BE49-F238E27FC236}">
                <a16:creationId xmlns:a16="http://schemas.microsoft.com/office/drawing/2014/main" id="{94E5F1CA-0B6E-42D8-83D1-D31AF6E61A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9207" y="2377440"/>
            <a:ext cx="2103120" cy="2103120"/>
          </a:xfrm>
          <a:prstGeom prst="rect">
            <a:avLst/>
          </a:prstGeom>
        </p:spPr>
      </p:pic>
    </p:spTree>
    <p:extLst>
      <p:ext uri="{BB962C8B-B14F-4D97-AF65-F5344CB8AC3E}">
        <p14:creationId xmlns:p14="http://schemas.microsoft.com/office/powerpoint/2010/main" val="93373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D965-0BC5-458E-B9FC-8239FCB90228}"/>
              </a:ext>
            </a:extLst>
          </p:cNvPr>
          <p:cNvSpPr>
            <a:spLocks noGrp="1"/>
          </p:cNvSpPr>
          <p:nvPr>
            <p:ph type="ctrTitle"/>
          </p:nvPr>
        </p:nvSpPr>
        <p:spPr/>
        <p:txBody>
          <a:bodyPr/>
          <a:lstStyle/>
          <a:p>
            <a:r>
              <a:rPr lang="en-US" dirty="0"/>
              <a:t>Preparing for</a:t>
            </a:r>
            <a:br>
              <a:rPr lang="en-US" dirty="0"/>
            </a:br>
            <a:r>
              <a:rPr lang="en-US" dirty="0"/>
              <a:t>the interview</a:t>
            </a:r>
          </a:p>
        </p:txBody>
      </p:sp>
    </p:spTree>
    <p:extLst>
      <p:ext uri="{BB962C8B-B14F-4D97-AF65-F5344CB8AC3E}">
        <p14:creationId xmlns:p14="http://schemas.microsoft.com/office/powerpoint/2010/main" val="1867991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180AD5-71ED-4580-B4EB-39CDFF1A6DBC}"/>
              </a:ext>
            </a:extLst>
          </p:cNvPr>
          <p:cNvSpPr>
            <a:spLocks noGrp="1"/>
          </p:cNvSpPr>
          <p:nvPr>
            <p:ph type="body" sz="quarter" idx="10"/>
          </p:nvPr>
        </p:nvSpPr>
        <p:spPr/>
        <p:txBody>
          <a:bodyPr/>
          <a:lstStyle/>
          <a:p>
            <a:r>
              <a:rPr lang="en-US" dirty="0"/>
              <a:t>Before the interview</a:t>
            </a:r>
          </a:p>
        </p:txBody>
      </p:sp>
      <p:sp>
        <p:nvSpPr>
          <p:cNvPr id="5" name="Text Placeholder 2">
            <a:extLst>
              <a:ext uri="{FF2B5EF4-FFF2-40B4-BE49-F238E27FC236}">
                <a16:creationId xmlns:a16="http://schemas.microsoft.com/office/drawing/2014/main" id="{49B3F940-5BB4-4DCC-9DFA-23BD6F8AD4FC}"/>
              </a:ext>
            </a:extLst>
          </p:cNvPr>
          <p:cNvSpPr>
            <a:spLocks noGrp="1"/>
          </p:cNvSpPr>
          <p:nvPr>
            <p:ph idx="1"/>
          </p:nvPr>
        </p:nvSpPr>
        <p:spPr>
          <a:xfrm>
            <a:off x="925514" y="1600200"/>
            <a:ext cx="5827712" cy="4178300"/>
          </a:xfrm>
        </p:spPr>
        <p:txBody>
          <a:bodyPr/>
          <a:lstStyle/>
          <a:p>
            <a:r>
              <a:rPr lang="en-US" sz="2400" dirty="0"/>
              <a:t>Identify and prioritize questions, concerns, and gaps in the application.</a:t>
            </a:r>
          </a:p>
          <a:p>
            <a:endParaRPr lang="en-US" sz="2400" dirty="0"/>
          </a:p>
          <a:p>
            <a:r>
              <a:rPr lang="en-US" sz="2400" dirty="0"/>
              <a:t>Assign specific roles and responsibilities:</a:t>
            </a:r>
          </a:p>
          <a:p>
            <a:pPr marL="914400" indent="-457200">
              <a:buFont typeface="+mj-lt"/>
              <a:buAutoNum type="arabicPeriod"/>
            </a:pPr>
            <a:r>
              <a:rPr lang="en-US" sz="2400" dirty="0"/>
              <a:t>Interview facilitator </a:t>
            </a:r>
          </a:p>
          <a:p>
            <a:pPr marL="914400" indent="-457200">
              <a:buFont typeface="+mj-lt"/>
              <a:buAutoNum type="arabicPeriod"/>
            </a:pPr>
            <a:r>
              <a:rPr lang="en-US" sz="2400" dirty="0"/>
              <a:t>Timekeeper</a:t>
            </a:r>
          </a:p>
          <a:p>
            <a:pPr marL="914400" indent="-457200">
              <a:buFont typeface="+mj-lt"/>
              <a:buAutoNum type="arabicPeriod"/>
            </a:pPr>
            <a:r>
              <a:rPr lang="en-US" sz="2400" dirty="0"/>
              <a:t>Note taker</a:t>
            </a:r>
          </a:p>
          <a:p>
            <a:endParaRPr lang="en-US" dirty="0">
              <a:solidFill>
                <a:schemeClr val="accent4"/>
              </a:solidFill>
            </a:endParaRPr>
          </a:p>
        </p:txBody>
      </p:sp>
      <p:pic>
        <p:nvPicPr>
          <p:cNvPr id="4" name="Picture 3">
            <a:extLst>
              <a:ext uri="{FF2B5EF4-FFF2-40B4-BE49-F238E27FC236}">
                <a16:creationId xmlns:a16="http://schemas.microsoft.com/office/drawing/2014/main" id="{9FFDFD04-9D09-409D-A4C3-FDB467B3A0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3519" y="2377440"/>
            <a:ext cx="2168165" cy="2103120"/>
          </a:xfrm>
          <a:prstGeom prst="rect">
            <a:avLst/>
          </a:prstGeom>
        </p:spPr>
      </p:pic>
    </p:spTree>
    <p:extLst>
      <p:ext uri="{BB962C8B-B14F-4D97-AF65-F5344CB8AC3E}">
        <p14:creationId xmlns:p14="http://schemas.microsoft.com/office/powerpoint/2010/main" val="35004401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c1576695-9b53-43ed-9c1a-103123ef3177"/>
</p:tagLst>
</file>

<file path=ppt/theme/theme1.xml><?xml version="1.0" encoding="utf-8"?>
<a:theme xmlns:a="http://schemas.openxmlformats.org/drawingml/2006/main" name="1_Office Theme">
  <a:themeElements>
    <a:clrScheme name="NACSA New Brand">
      <a:dk1>
        <a:srgbClr val="404040"/>
      </a:dk1>
      <a:lt1>
        <a:sysClr val="window" lastClr="FFFFFF"/>
      </a:lt1>
      <a:dk2>
        <a:srgbClr val="44546A"/>
      </a:dk2>
      <a:lt2>
        <a:srgbClr val="E7E6E6"/>
      </a:lt2>
      <a:accent1>
        <a:srgbClr val="9D2235"/>
      </a:accent1>
      <a:accent2>
        <a:srgbClr val="C8102E"/>
      </a:accent2>
      <a:accent3>
        <a:srgbClr val="9DE7D7"/>
      </a:accent3>
      <a:accent4>
        <a:srgbClr val="005F83"/>
      </a:accent4>
      <a:accent5>
        <a:srgbClr val="640717"/>
      </a:accent5>
      <a:accent6>
        <a:srgbClr val="E896A2"/>
      </a:accent6>
      <a:hlink>
        <a:srgbClr val="9D2235"/>
      </a:hlink>
      <a:folHlink>
        <a:srgbClr val="C8102E"/>
      </a:folHlink>
    </a:clrScheme>
    <a:fontScheme name="NACSA Brank 2017">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498</TotalTime>
  <Words>1820</Words>
  <Application>Microsoft Office PowerPoint</Application>
  <PresentationFormat>Widescreen</PresentationFormat>
  <Paragraphs>218</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Franklin Gothic Book</vt:lpstr>
      <vt:lpstr>Franklin Gothic Demi</vt:lpstr>
      <vt:lpstr>Wingdings</vt:lpstr>
      <vt:lpstr>1_Office Theme</vt:lpstr>
      <vt:lpstr>PowerPoint Presentation</vt:lpstr>
      <vt:lpstr>PowerPoint Presentation</vt:lpstr>
      <vt:lpstr>PowerPoint Presentation</vt:lpstr>
      <vt:lpstr>The interview:  form &amp; function</vt:lpstr>
      <vt:lpstr>PowerPoint Presentation</vt:lpstr>
      <vt:lpstr>PowerPoint Presentation</vt:lpstr>
      <vt:lpstr>PowerPoint Presentation</vt:lpstr>
      <vt:lpstr>Preparing for the interview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Conducting the interview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Post-interview debrief</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Haft</dc:creator>
  <cp:lastModifiedBy>Corrie Leech</cp:lastModifiedBy>
  <cp:revision>58</cp:revision>
  <dcterms:created xsi:type="dcterms:W3CDTF">2016-11-04T14:31:52Z</dcterms:created>
  <dcterms:modified xsi:type="dcterms:W3CDTF">2019-09-20T20:58:23Z</dcterms:modified>
</cp:coreProperties>
</file>